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7" r:id="rId3"/>
    <p:sldId id="298" r:id="rId4"/>
    <p:sldId id="300" r:id="rId5"/>
    <p:sldId id="299" r:id="rId6"/>
    <p:sldId id="286" r:id="rId7"/>
    <p:sldId id="287" r:id="rId8"/>
    <p:sldId id="302" r:id="rId9"/>
    <p:sldId id="260" r:id="rId10"/>
    <p:sldId id="288" r:id="rId11"/>
    <p:sldId id="274" r:id="rId12"/>
    <p:sldId id="293" r:id="rId13"/>
    <p:sldId id="295" r:id="rId14"/>
    <p:sldId id="278" r:id="rId15"/>
    <p:sldId id="296" r:id="rId16"/>
    <p:sldId id="275" r:id="rId17"/>
    <p:sldId id="290" r:id="rId18"/>
    <p:sldId id="269" r:id="rId19"/>
    <p:sldId id="264" r:id="rId20"/>
    <p:sldId id="284" r:id="rId21"/>
    <p:sldId id="297" r:id="rId22"/>
    <p:sldId id="30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0000"/>
    <a:srgbClr val="00FF00"/>
    <a:srgbClr val="FF9933"/>
    <a:srgbClr val="FFFF99"/>
    <a:srgbClr val="CC00CC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678" autoAdjust="0"/>
    <p:restoredTop sz="87889" autoAdjust="0"/>
  </p:normalViewPr>
  <p:slideViewPr>
    <p:cSldViewPr>
      <p:cViewPr>
        <p:scale>
          <a:sx n="66" d="100"/>
          <a:sy n="66" d="100"/>
        </p:scale>
        <p:origin x="-420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65999-BC01-4D2B-BE4A-7177BE1412EB}" type="datetime1">
              <a:rPr lang="en-US"/>
              <a:pPr/>
              <a:t>5/16/2007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94132F-7EAD-4731-8DEB-F31015C78B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FA2C03-445A-4326-989E-BB714A13AE1F}" type="datetime1">
              <a:rPr lang="en-US"/>
              <a:pPr/>
              <a:t>5/16/2007</a:t>
            </a:fld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EB5131-001F-4CD2-A75A-D11F243B60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BC89CC-990D-421C-85B6-EE806F077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FC56-325C-43F1-9A1E-C11FCA6B0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70419A-42C4-441C-A757-8246D127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DBAE77-F858-44E2-8F2B-35AF5CBCD7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6A5F3B-CD03-4057-8550-33D7A1200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1AAE93-D3F5-47B6-9339-D4480274A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CBF6ED-2A37-4082-B24A-9D679046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5E20AE-B80C-4424-B62E-DC02B932F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FC952B-4F3C-4791-8A95-10E8DBF417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FBD2A3-E8DF-4234-AEAA-11B3B0041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6E94733-52C5-48E5-AD21-02C549BBD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Tm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1C193-7E63-4A8A-9B1D-1DAB9C8D2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7EEF92-0289-48FE-BE92-26DC6A5FF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EB62BB-FE2D-4F51-AEFD-C70A6F477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Tm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16F2C9-445E-4A3F-AFB8-A08344C4D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04725E-0289-4C3B-B4EE-193BE1CD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advTm="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143000" y="2895600"/>
            <a:ext cx="6672263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STORY OF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24000" y="5334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3333CC"/>
                </a:solidFill>
              </a:rPr>
              <a:t>C O T T O 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733800" y="22098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folHlink"/>
                </a:solidFill>
              </a:rPr>
              <a:t>C O T T O N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09600" y="5715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C00CC"/>
                </a:solidFill>
              </a:rPr>
              <a:t>C O T T O 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886200" y="41148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</a:rPr>
              <a:t>C O T T O N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486400" y="457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C O T T O N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0" y="52578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9933"/>
                </a:solidFill>
              </a:rPr>
              <a:t>C O T T O N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04800" y="44958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CC3300"/>
                </a:solidFill>
              </a:rPr>
              <a:t>C O T T O N</a:t>
            </a:r>
          </a:p>
        </p:txBody>
      </p:sp>
      <p:pic>
        <p:nvPicPr>
          <p:cNvPr id="10" name="Picture 7" descr="Stripped Field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905000" y="1371600"/>
            <a:ext cx="5730240" cy="4297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7" grpId="1" animBg="1"/>
      <p:bldP spid="2058" grpId="0" build="allAtOnce"/>
      <p:bldP spid="2059" grpId="0" build="allAtOnce"/>
      <p:bldP spid="2060" grpId="0" build="allAtOnce"/>
      <p:bldP spid="2061" grpId="0" build="allAtOnce"/>
      <p:bldP spid="2062" grpId="0" build="allAtOnce"/>
      <p:bldP spid="2063" grpId="0" build="allAtOnce"/>
      <p:bldP spid="206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Cotton Pickers or Brush Strippers harvest cotton six or eight rows of cotton at a </a:t>
            </a:r>
            <a:r>
              <a:rPr lang="en-US" sz="2800" dirty="0" smtClean="0"/>
              <a:t>time</a:t>
            </a:r>
            <a:endParaRPr lang="en-US" sz="2800" dirty="0"/>
          </a:p>
          <a:p>
            <a:r>
              <a:rPr lang="en-US" sz="2800" dirty="0"/>
              <a:t>Cotton is stored in baskets above the harvester </a:t>
            </a:r>
          </a:p>
          <a:p>
            <a:r>
              <a:rPr lang="en-US" sz="2800" dirty="0"/>
              <a:t>Cotton is dumped into a cotton trailer when the basket is </a:t>
            </a:r>
            <a:r>
              <a:rPr lang="en-US" sz="2800" dirty="0" smtClean="0"/>
              <a:t>full</a:t>
            </a:r>
            <a:endParaRPr lang="en-US" sz="2800" dirty="0"/>
          </a:p>
          <a:p>
            <a:r>
              <a:rPr lang="en-US" sz="2800" dirty="0"/>
              <a:t>The cotton is transferred from the cotton trailers to a module </a:t>
            </a:r>
            <a:r>
              <a:rPr lang="en-US" sz="2800" dirty="0" smtClean="0"/>
              <a:t>builder</a:t>
            </a:r>
            <a:endParaRPr lang="en-US" sz="2800" dirty="0"/>
          </a:p>
          <a:p>
            <a:r>
              <a:rPr lang="en-US" sz="2800" dirty="0"/>
              <a:t>The module builder compresses the cotton to form a module of </a:t>
            </a:r>
            <a:r>
              <a:rPr lang="en-US" sz="2800" dirty="0" smtClean="0"/>
              <a:t>cotton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Module Builder 2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Cotton Processing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Cotton fiber is separated from the cottonseed at the </a:t>
            </a:r>
            <a:r>
              <a:rPr lang="en-US" dirty="0" smtClean="0"/>
              <a:t>gin</a:t>
            </a:r>
            <a:endParaRPr lang="en-US" dirty="0"/>
          </a:p>
          <a:p>
            <a:r>
              <a:rPr lang="en-US" dirty="0"/>
              <a:t>Cotton is vacuumed into tubes that carry it to a dryer to reduce moisture and improve the fiber </a:t>
            </a:r>
            <a:r>
              <a:rPr lang="en-US" dirty="0" smtClean="0"/>
              <a:t>quality</a:t>
            </a:r>
            <a:endParaRPr lang="en-US" dirty="0"/>
          </a:p>
          <a:p>
            <a:r>
              <a:rPr lang="en-US" dirty="0"/>
              <a:t>Cleaning equipment removes leaf trash, sticks and other foreign </a:t>
            </a:r>
            <a:r>
              <a:rPr lang="en-US" dirty="0" smtClean="0"/>
              <a:t>matter</a:t>
            </a:r>
            <a:endParaRPr lang="en-US" dirty="0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Bales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fiber (or lint) is compressed into bales</a:t>
            </a:r>
          </a:p>
          <a:p>
            <a:r>
              <a:rPr lang="en-US" dirty="0"/>
              <a:t>Banded with eight steel straps</a:t>
            </a:r>
          </a:p>
          <a:p>
            <a:r>
              <a:rPr lang="en-US" dirty="0"/>
              <a:t>Sampled for classing or grading</a:t>
            </a:r>
          </a:p>
          <a:p>
            <a:r>
              <a:rPr lang="en-US" dirty="0"/>
              <a:t>Wrapped for protection </a:t>
            </a:r>
          </a:p>
          <a:p>
            <a:r>
              <a:rPr lang="en-US" dirty="0"/>
              <a:t>Loaded onto trucks for shipment to storage yards, or textile mills</a:t>
            </a:r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B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Bale of Cotton</a:t>
            </a:r>
          </a:p>
        </p:txBody>
      </p:sp>
      <p:sp>
        <p:nvSpPr>
          <p:cNvPr id="82956" name="Rectangle 1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55 inches tall</a:t>
            </a:r>
          </a:p>
          <a:p>
            <a:r>
              <a:rPr lang="en-US"/>
              <a:t>28 inches wide</a:t>
            </a:r>
          </a:p>
          <a:p>
            <a:r>
              <a:rPr lang="en-US"/>
              <a:t>21 inches thick</a:t>
            </a:r>
          </a:p>
          <a:p>
            <a:r>
              <a:rPr lang="en-US"/>
              <a:t>500 pounds</a:t>
            </a:r>
          </a:p>
          <a:p>
            <a:endParaRPr lang="en-US"/>
          </a:p>
        </p:txBody>
      </p:sp>
      <p:sp>
        <p:nvSpPr>
          <p:cNvPr id="82957" name="Rectangle 1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/>
              <a:t>313,600 $100 bills</a:t>
            </a:r>
          </a:p>
          <a:p>
            <a:r>
              <a:rPr lang="en-US"/>
              <a:t>215 Jeans</a:t>
            </a:r>
          </a:p>
          <a:p>
            <a:r>
              <a:rPr lang="en-US"/>
              <a:t>249 Bed Sheets</a:t>
            </a:r>
          </a:p>
          <a:p>
            <a:r>
              <a:rPr lang="en-US"/>
              <a:t>690 Bath Towels</a:t>
            </a:r>
          </a:p>
          <a:p>
            <a:r>
              <a:rPr lang="en-US"/>
              <a:t>1,217 Men's T-Shirts</a:t>
            </a:r>
          </a:p>
          <a:p>
            <a:r>
              <a:rPr lang="en-US"/>
              <a:t>1,256 Pillowcases</a:t>
            </a:r>
          </a:p>
          <a:p>
            <a:r>
              <a:rPr lang="en-US"/>
              <a:t>1,085 Diapers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January 6, 2004 1(8)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Cotton Module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 a compactly pressed block of cotton </a:t>
            </a:r>
          </a:p>
          <a:p>
            <a:r>
              <a:rPr lang="en-US" dirty="0"/>
              <a:t>Holds 12-14 bales of cotton</a:t>
            </a:r>
          </a:p>
          <a:p>
            <a:r>
              <a:rPr lang="en-US" dirty="0"/>
              <a:t>Modules are hauled to a cotton gin or to the gin’s storage yard by a module </a:t>
            </a:r>
            <a:r>
              <a:rPr lang="en-US" dirty="0" smtClean="0"/>
              <a:t>mover </a:t>
            </a:r>
            <a:endParaRPr lang="en-US" dirty="0"/>
          </a:p>
        </p:txBody>
      </p:sp>
    </p:spTree>
  </p:cSld>
  <p:clrMapOvr>
    <a:masterClrMapping/>
  </p:clrMapOvr>
  <p:transition spd="med" advTm="700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Cotton Production </a:t>
            </a:r>
            <a:br>
              <a:rPr lang="en-US" sz="4000"/>
            </a:br>
            <a:r>
              <a:rPr lang="en-US" sz="4000"/>
              <a:t>in Millions of Bales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7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Products and Byproducts of Cotton</a:t>
            </a:r>
          </a:p>
        </p:txBody>
      </p:sp>
    </p:spTree>
  </p:cSld>
  <p:clrMapOvr>
    <a:masterClrMapping/>
  </p:clrMapOvr>
  <p:transition spd="med" advTm="7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make…?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Jeans</a:t>
            </a:r>
          </a:p>
          <a:p>
            <a:pPr>
              <a:spcBef>
                <a:spcPct val="0"/>
              </a:spcBef>
            </a:pPr>
            <a:r>
              <a:rPr lang="en-US" sz="2800" dirty="0"/>
              <a:t>Sheets</a:t>
            </a:r>
          </a:p>
          <a:p>
            <a:pPr>
              <a:spcBef>
                <a:spcPct val="0"/>
              </a:spcBef>
            </a:pPr>
            <a:r>
              <a:rPr lang="en-US" sz="2800" dirty="0"/>
              <a:t>Shirts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1755" name="Picture 11" descr="Je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0" y="1219200"/>
            <a:ext cx="2921000" cy="3505200"/>
          </a:xfrm>
          <a:prstGeom prst="rect">
            <a:avLst/>
          </a:prstGeom>
          <a:noFill/>
        </p:spPr>
      </p:pic>
      <p:pic>
        <p:nvPicPr>
          <p:cNvPr id="31761" name="Picture 17" descr="MCj023296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95800"/>
            <a:ext cx="1993900" cy="1900238"/>
          </a:xfrm>
          <a:prstGeom prst="rect">
            <a:avLst/>
          </a:prstGeom>
          <a:noFill/>
        </p:spPr>
      </p:pic>
      <p:pic>
        <p:nvPicPr>
          <p:cNvPr id="31762" name="Picture 18" descr="MCj041060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2816225" cy="265271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Cotton Seed Oil</a:t>
            </a:r>
          </a:p>
        </p:txBody>
      </p:sp>
    </p:spTree>
  </p:cSld>
  <p:clrMapOvr>
    <a:masterClrMapping/>
  </p:clrMapOvr>
  <p:transition spd="med" advTm="7000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Textile Mills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Purchase cotton bales from gins or cotton warehouses.  </a:t>
            </a:r>
          </a:p>
          <a:p>
            <a:r>
              <a:rPr lang="en-US" dirty="0"/>
              <a:t>Start with raw cotton and process it in stages </a:t>
            </a:r>
          </a:p>
          <a:p>
            <a:r>
              <a:rPr lang="en-US" dirty="0"/>
              <a:t>Produce yarn fibers twisted into threads used in weaving of </a:t>
            </a:r>
            <a:r>
              <a:rPr lang="en-US" dirty="0" smtClean="0"/>
              <a:t>cloth</a:t>
            </a:r>
            <a:endParaRPr lang="en-US" dirty="0"/>
          </a:p>
          <a:p>
            <a:r>
              <a:rPr lang="en-US" dirty="0"/>
              <a:t>Cloth is dyed and cleaned, and shipped to clothing </a:t>
            </a:r>
            <a:r>
              <a:rPr lang="en-US" dirty="0" smtClean="0"/>
              <a:t>producers</a:t>
            </a:r>
            <a:endParaRPr lang="en-US" dirty="0"/>
          </a:p>
        </p:txBody>
      </p:sp>
    </p:spTree>
  </p:cSld>
  <p:clrMapOvr>
    <a:masterClrMapping/>
  </p:clrMapOvr>
  <p:transition spd="med" advTm="7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ripped Field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09600" y="1295400"/>
            <a:ext cx="7086600" cy="5314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694809" y="349121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Facts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Cotton is a plant</a:t>
            </a:r>
          </a:p>
          <a:p>
            <a:r>
              <a:rPr lang="en-US"/>
              <a:t>It grows wild in many places on the earth</a:t>
            </a:r>
          </a:p>
          <a:p>
            <a:r>
              <a:rPr lang="en-US"/>
              <a:t>Has been known cultivated and used by people of many lands for centuries </a:t>
            </a:r>
          </a:p>
          <a:p>
            <a:pPr>
              <a:lnSpc>
                <a:spcPct val="80000"/>
              </a:lnSpc>
            </a:pPr>
            <a:r>
              <a:rPr lang="en-US"/>
              <a:t>Cotton needs lots of sunshine, water and fertile soil</a:t>
            </a:r>
          </a:p>
          <a:p>
            <a:pPr>
              <a:lnSpc>
                <a:spcPct val="80000"/>
              </a:lnSpc>
            </a:pPr>
            <a:r>
              <a:rPr lang="en-US"/>
              <a:t>The boll weevil is the primary insect enemy of cotton</a:t>
            </a:r>
          </a:p>
          <a:p>
            <a:endParaRPr lang="en-US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Cotton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Egyptian</a:t>
            </a:r>
          </a:p>
          <a:p>
            <a:r>
              <a:rPr lang="en-US" dirty="0"/>
              <a:t>Sea Island</a:t>
            </a:r>
          </a:p>
          <a:p>
            <a:r>
              <a:rPr lang="en-US" dirty="0"/>
              <a:t>American Pima</a:t>
            </a:r>
          </a:p>
          <a:p>
            <a:r>
              <a:rPr lang="en-US" dirty="0"/>
              <a:t>Asiatic </a:t>
            </a:r>
          </a:p>
          <a:p>
            <a:r>
              <a:rPr lang="en-US" dirty="0" smtClean="0"/>
              <a:t>Upland</a:t>
            </a:r>
            <a:endParaRPr lang="en-US" dirty="0"/>
          </a:p>
        </p:txBody>
      </p:sp>
      <p:pic>
        <p:nvPicPr>
          <p:cNvPr id="91140" name="Picture 4" descr="January 6, 2004 (2)"/>
          <p:cNvPicPr>
            <a:picLocks noChangeAspect="1" noChangeArrowheads="1"/>
          </p:cNvPicPr>
          <p:nvPr/>
        </p:nvPicPr>
        <p:blipFill>
          <a:blip r:embed="rId2" cstate="print"/>
          <a:srcRect l="2753" t="2116"/>
          <a:stretch>
            <a:fillRect/>
          </a:stretch>
        </p:blipFill>
        <p:spPr bwMode="auto">
          <a:xfrm>
            <a:off x="228600" y="4724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 History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Lewis Paul and John Wyatt</a:t>
            </a:r>
          </a:p>
          <a:p>
            <a:pPr lvl="1"/>
            <a:r>
              <a:rPr lang="en-US" dirty="0" smtClean="0"/>
              <a:t>Roller spinning machine 1738</a:t>
            </a:r>
          </a:p>
          <a:p>
            <a:r>
              <a:rPr lang="en-US" dirty="0" smtClean="0"/>
              <a:t>Samuel </a:t>
            </a:r>
            <a:r>
              <a:rPr lang="en-US" dirty="0"/>
              <a:t>Slater</a:t>
            </a:r>
          </a:p>
          <a:p>
            <a:pPr lvl="1"/>
            <a:r>
              <a:rPr lang="en-US" dirty="0"/>
              <a:t>First US. cotton mill 1790</a:t>
            </a:r>
          </a:p>
          <a:p>
            <a:r>
              <a:rPr lang="en-US" dirty="0"/>
              <a:t>Eli Whitney</a:t>
            </a:r>
          </a:p>
          <a:p>
            <a:pPr lvl="1"/>
            <a:r>
              <a:rPr lang="en-US" dirty="0"/>
              <a:t>cotton gin</a:t>
            </a:r>
            <a:r>
              <a:rPr lang="en-US" b="1" dirty="0"/>
              <a:t> </a:t>
            </a:r>
            <a:r>
              <a:rPr lang="en-US" dirty="0"/>
              <a:t>in 1793</a:t>
            </a:r>
          </a:p>
          <a:p>
            <a:endParaRPr lang="en-US" dirty="0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US"/>
          <p:cNvPicPr>
            <a:picLocks noChangeAspect="1" noChangeArrowheads="1"/>
          </p:cNvPicPr>
          <p:nvPr/>
        </p:nvPicPr>
        <p:blipFill>
          <a:blip r:embed="rId2"/>
          <a:srcRect b="13669"/>
          <a:stretch>
            <a:fillRect/>
          </a:stretch>
        </p:blipFill>
        <p:spPr bwMode="auto">
          <a:xfrm>
            <a:off x="1371600" y="1600200"/>
            <a:ext cx="6553200" cy="4191000"/>
          </a:xfrm>
          <a:prstGeom prst="rect">
            <a:avLst/>
          </a:prstGeom>
          <a:noFill/>
        </p:spPr>
      </p:pic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Cotton Belt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279525" y="5773738"/>
            <a:ext cx="68643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/>
              <a:t>Millions of acres of cotton grow across the Southern United States</a:t>
            </a:r>
          </a:p>
          <a:p>
            <a:endParaRPr lang="en-US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Cotton Grow?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Cotton States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sz="2800"/>
          </a:p>
          <a:p>
            <a:r>
              <a:rPr lang="en-US" sz="2800"/>
              <a:t>Upland cotton:  Alabama, Arizona, Arkansas, California, Georgia, Louisiana, Mississippi, Missouri, North Carolina, Oklahoma, South Carolina, Tennessee, Texas and Virginia  </a:t>
            </a:r>
          </a:p>
          <a:p>
            <a:r>
              <a:rPr lang="en-US" sz="2800"/>
              <a:t> Pima cotton: Arizona, California, New Mexico and Texas. </a:t>
            </a:r>
          </a:p>
          <a:p>
            <a:r>
              <a:rPr lang="en-US" sz="2800"/>
              <a:t>Some cotton is also grown in Florida, Kansas and New Mexico. </a:t>
            </a:r>
          </a:p>
        </p:txBody>
      </p:sp>
      <p:pic>
        <p:nvPicPr>
          <p:cNvPr id="4" name="Picture 6" descr="Cotton Fiel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81800" y="0"/>
            <a:ext cx="2362200" cy="185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January 7, 20041 (5)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711196" y="1938528"/>
            <a:ext cx="3721608" cy="2523744"/>
          </a:xfrm>
          <a:noFill/>
          <a:ln/>
        </p:spPr>
      </p:pic>
      <p:sp>
        <p:nvSpPr>
          <p:cNvPr id="3" name="Rectangle 2"/>
          <p:cNvSpPr/>
          <p:nvPr/>
        </p:nvSpPr>
        <p:spPr>
          <a:xfrm>
            <a:off x="1752600" y="50292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Texas, which annually grows about 4.5 million bales of cotton, is the leading cotton producing state </a:t>
            </a:r>
            <a:endParaRPr lang="en-US" dirty="0"/>
          </a:p>
        </p:txBody>
      </p:sp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2931</TotalTime>
  <Words>438</Words>
  <Application>Microsoft Office PowerPoint</Application>
  <PresentationFormat>On-screen Show (4:3)</PresentationFormat>
  <Paragraphs>82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How do they make…?</vt:lpstr>
      <vt:lpstr>Basic Facts</vt:lpstr>
      <vt:lpstr>Types of Cotton</vt:lpstr>
      <vt:lpstr>People in History</vt:lpstr>
      <vt:lpstr>The Cotton Belt </vt:lpstr>
      <vt:lpstr>Where Does Cotton Grow?</vt:lpstr>
      <vt:lpstr>US Cotton States</vt:lpstr>
      <vt:lpstr>Slide 9</vt:lpstr>
      <vt:lpstr>The Process</vt:lpstr>
      <vt:lpstr>Slide 11</vt:lpstr>
      <vt:lpstr>Cotton Processing</vt:lpstr>
      <vt:lpstr>Bales</vt:lpstr>
      <vt:lpstr>Slide 14</vt:lpstr>
      <vt:lpstr>A Bale of Cotton</vt:lpstr>
      <vt:lpstr>Slide 16</vt:lpstr>
      <vt:lpstr>A Cotton Module</vt:lpstr>
      <vt:lpstr>Cotton Production  in Millions of Bales</vt:lpstr>
      <vt:lpstr>Products and Byproducts of Cotton</vt:lpstr>
      <vt:lpstr>Cotton Seed Oil</vt:lpstr>
      <vt:lpstr>Textile Mills</vt:lpstr>
      <vt:lpstr>Slide 22</vt:lpstr>
    </vt:vector>
  </TitlesOfParts>
  <Company>PLTD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Cotton</dc:title>
  <dc:creator>Rachel Bunin</dc:creator>
  <cp:lastModifiedBy>Rachel</cp:lastModifiedBy>
  <cp:revision>41</cp:revision>
  <dcterms:created xsi:type="dcterms:W3CDTF">2004-01-07T21:14:24Z</dcterms:created>
  <dcterms:modified xsi:type="dcterms:W3CDTF">2007-05-16T19:21:09Z</dcterms:modified>
</cp:coreProperties>
</file>