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0" r:id="rId2"/>
  </p:sldMasterIdLst>
  <p:notesMasterIdLst>
    <p:notesMasterId r:id="rId16"/>
  </p:notesMasterIdLst>
  <p:sldIdLst>
    <p:sldId id="270" r:id="rId3"/>
    <p:sldId id="257" r:id="rId4"/>
    <p:sldId id="258" r:id="rId5"/>
    <p:sldId id="259" r:id="rId6"/>
    <p:sldId id="260" r:id="rId7"/>
    <p:sldId id="261" r:id="rId8"/>
    <p:sldId id="262" r:id="rId9"/>
    <p:sldId id="264" r:id="rId10"/>
    <p:sldId id="265" r:id="rId11"/>
    <p:sldId id="266" r:id="rId12"/>
    <p:sldId id="272" r:id="rId13"/>
    <p:sldId id="269"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A966AC-4AA4-4201-A68E-6A25EC10A5DA}"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D07719D7-0BE7-4CF2-8768-B0340D98CD48}">
      <dgm:prSet/>
      <dgm:spPr/>
      <dgm:t>
        <a:bodyPr/>
        <a:lstStyle/>
        <a:p>
          <a:pPr rtl="0"/>
          <a:r>
            <a:rPr lang="en-US" b="1" dirty="0" smtClean="0"/>
            <a:t>F-0:</a:t>
          </a:r>
          <a:r>
            <a:rPr lang="en-US" dirty="0" smtClean="0"/>
            <a:t> 40-72 mph</a:t>
          </a:r>
          <a:endParaRPr lang="en-US" dirty="0"/>
        </a:p>
      </dgm:t>
    </dgm:pt>
    <dgm:pt modelId="{FFF03329-6CB0-4710-B316-31A628CE29E2}" type="parTrans" cxnId="{CD163BEA-02D0-43F5-B8C5-25844646A49A}">
      <dgm:prSet/>
      <dgm:spPr/>
      <dgm:t>
        <a:bodyPr/>
        <a:lstStyle/>
        <a:p>
          <a:endParaRPr lang="en-US"/>
        </a:p>
      </dgm:t>
    </dgm:pt>
    <dgm:pt modelId="{E0829C97-7A04-42DC-95C7-06F3E1FA31E8}" type="sibTrans" cxnId="{CD163BEA-02D0-43F5-B8C5-25844646A49A}">
      <dgm:prSet/>
      <dgm:spPr/>
      <dgm:t>
        <a:bodyPr/>
        <a:lstStyle/>
        <a:p>
          <a:endParaRPr lang="en-US"/>
        </a:p>
      </dgm:t>
    </dgm:pt>
    <dgm:pt modelId="{FE3400BA-C608-41F4-B12B-072EDC7DC145}">
      <dgm:prSet/>
      <dgm:spPr/>
      <dgm:t>
        <a:bodyPr/>
        <a:lstStyle/>
        <a:p>
          <a:pPr rtl="0"/>
          <a:r>
            <a:rPr lang="en-US" dirty="0" smtClean="0"/>
            <a:t>chimney damage, tree branches broken</a:t>
          </a:r>
          <a:endParaRPr lang="en-US" dirty="0"/>
        </a:p>
      </dgm:t>
    </dgm:pt>
    <dgm:pt modelId="{C55D9034-46A8-4B4E-905A-235C64045844}" type="parTrans" cxnId="{5E382CB9-95D4-4958-ADB2-7BE2EE29410D}">
      <dgm:prSet/>
      <dgm:spPr/>
      <dgm:t>
        <a:bodyPr/>
        <a:lstStyle/>
        <a:p>
          <a:endParaRPr lang="en-US"/>
        </a:p>
      </dgm:t>
    </dgm:pt>
    <dgm:pt modelId="{B9AE911E-1DAC-4860-B1C4-B7227F19BF86}" type="sibTrans" cxnId="{5E382CB9-95D4-4958-ADB2-7BE2EE29410D}">
      <dgm:prSet/>
      <dgm:spPr/>
      <dgm:t>
        <a:bodyPr/>
        <a:lstStyle/>
        <a:p>
          <a:endParaRPr lang="en-US"/>
        </a:p>
      </dgm:t>
    </dgm:pt>
    <dgm:pt modelId="{F61FF4EC-9CE4-41F5-8EC6-545CE735A20C}">
      <dgm:prSet/>
      <dgm:spPr/>
      <dgm:t>
        <a:bodyPr/>
        <a:lstStyle/>
        <a:p>
          <a:pPr rtl="0"/>
          <a:r>
            <a:rPr lang="en-US" b="1" dirty="0" smtClean="0"/>
            <a:t>F-1:</a:t>
          </a:r>
          <a:r>
            <a:rPr lang="en-US" dirty="0" smtClean="0"/>
            <a:t> 73-112 mph</a:t>
          </a:r>
          <a:endParaRPr lang="en-US" dirty="0"/>
        </a:p>
      </dgm:t>
    </dgm:pt>
    <dgm:pt modelId="{CA05C94F-84C5-461C-B861-94298E9917BA}" type="parTrans" cxnId="{80C99A25-DAB1-4D89-A830-9F83B787C871}">
      <dgm:prSet/>
      <dgm:spPr/>
      <dgm:t>
        <a:bodyPr/>
        <a:lstStyle/>
        <a:p>
          <a:endParaRPr lang="en-US"/>
        </a:p>
      </dgm:t>
    </dgm:pt>
    <dgm:pt modelId="{99EA42EE-1BB2-4B54-8C2E-C34A1FE403C8}" type="sibTrans" cxnId="{80C99A25-DAB1-4D89-A830-9F83B787C871}">
      <dgm:prSet/>
      <dgm:spPr/>
      <dgm:t>
        <a:bodyPr/>
        <a:lstStyle/>
        <a:p>
          <a:endParaRPr lang="en-US"/>
        </a:p>
      </dgm:t>
    </dgm:pt>
    <dgm:pt modelId="{814DC9D3-A514-40AF-A95B-9E5632DFE672}">
      <dgm:prSet/>
      <dgm:spPr/>
      <dgm:t>
        <a:bodyPr/>
        <a:lstStyle/>
        <a:p>
          <a:pPr rtl="0"/>
          <a:r>
            <a:rPr lang="en-US" dirty="0" smtClean="0"/>
            <a:t>mobile homes pushed off foundation or overturned</a:t>
          </a:r>
          <a:endParaRPr lang="en-US" dirty="0"/>
        </a:p>
      </dgm:t>
    </dgm:pt>
    <dgm:pt modelId="{61AFBF8D-2079-42CA-9B73-5CF489ACF88B}" type="parTrans" cxnId="{3B5B7AD1-FE15-401D-AF0C-1230B159CBF9}">
      <dgm:prSet/>
      <dgm:spPr/>
      <dgm:t>
        <a:bodyPr/>
        <a:lstStyle/>
        <a:p>
          <a:endParaRPr lang="en-US"/>
        </a:p>
      </dgm:t>
    </dgm:pt>
    <dgm:pt modelId="{4FBE66F6-BEC5-4FE4-9A2E-76EB42C4D95C}" type="sibTrans" cxnId="{3B5B7AD1-FE15-401D-AF0C-1230B159CBF9}">
      <dgm:prSet/>
      <dgm:spPr/>
      <dgm:t>
        <a:bodyPr/>
        <a:lstStyle/>
        <a:p>
          <a:endParaRPr lang="en-US"/>
        </a:p>
      </dgm:t>
    </dgm:pt>
    <dgm:pt modelId="{E6123AD2-4BA7-4128-AC61-52D0F2F4D2DF}">
      <dgm:prSet/>
      <dgm:spPr/>
      <dgm:t>
        <a:bodyPr/>
        <a:lstStyle/>
        <a:p>
          <a:pPr rtl="0"/>
          <a:r>
            <a:rPr lang="en-US" b="1" dirty="0" smtClean="0"/>
            <a:t>F-2:</a:t>
          </a:r>
          <a:r>
            <a:rPr lang="en-US" dirty="0" smtClean="0"/>
            <a:t> 113-157 mph</a:t>
          </a:r>
          <a:endParaRPr lang="en-US" dirty="0"/>
        </a:p>
      </dgm:t>
    </dgm:pt>
    <dgm:pt modelId="{3AD39E1D-5CEE-44DA-943C-588A3E3CA3EA}" type="parTrans" cxnId="{CF82D612-324F-4CCB-9179-D18738A46693}">
      <dgm:prSet/>
      <dgm:spPr/>
      <dgm:t>
        <a:bodyPr/>
        <a:lstStyle/>
        <a:p>
          <a:endParaRPr lang="en-US"/>
        </a:p>
      </dgm:t>
    </dgm:pt>
    <dgm:pt modelId="{C7A16340-0B44-41E7-A2F2-2AC521ED1BE0}" type="sibTrans" cxnId="{CF82D612-324F-4CCB-9179-D18738A46693}">
      <dgm:prSet/>
      <dgm:spPr/>
      <dgm:t>
        <a:bodyPr/>
        <a:lstStyle/>
        <a:p>
          <a:endParaRPr lang="en-US"/>
        </a:p>
      </dgm:t>
    </dgm:pt>
    <dgm:pt modelId="{F3108FC7-3138-4298-930A-F75B10000B97}">
      <dgm:prSet/>
      <dgm:spPr/>
      <dgm:t>
        <a:bodyPr/>
        <a:lstStyle/>
        <a:p>
          <a:pPr rtl="0"/>
          <a:r>
            <a:rPr lang="en-US" dirty="0" smtClean="0"/>
            <a:t>considerable damage, mobile homes demolished, trees uprooted</a:t>
          </a:r>
          <a:endParaRPr lang="en-US" dirty="0"/>
        </a:p>
      </dgm:t>
    </dgm:pt>
    <dgm:pt modelId="{CBA9E021-5F71-44B5-94DD-133E2C323292}" type="parTrans" cxnId="{3F6197E2-361E-4EC2-A244-73E6A786B78E}">
      <dgm:prSet/>
      <dgm:spPr/>
      <dgm:t>
        <a:bodyPr/>
        <a:lstStyle/>
        <a:p>
          <a:endParaRPr lang="en-US"/>
        </a:p>
      </dgm:t>
    </dgm:pt>
    <dgm:pt modelId="{5A52C82A-9FE7-48BD-9326-68763D684242}" type="sibTrans" cxnId="{3F6197E2-361E-4EC2-A244-73E6A786B78E}">
      <dgm:prSet/>
      <dgm:spPr/>
      <dgm:t>
        <a:bodyPr/>
        <a:lstStyle/>
        <a:p>
          <a:endParaRPr lang="en-US"/>
        </a:p>
      </dgm:t>
    </dgm:pt>
    <dgm:pt modelId="{87071EB9-75E5-4863-8619-FC12863DC213}">
      <dgm:prSet/>
      <dgm:spPr/>
      <dgm:t>
        <a:bodyPr/>
        <a:lstStyle/>
        <a:p>
          <a:pPr rtl="0"/>
          <a:r>
            <a:rPr lang="en-US" b="1" dirty="0" smtClean="0"/>
            <a:t>F-3:</a:t>
          </a:r>
          <a:r>
            <a:rPr lang="en-US" dirty="0" smtClean="0"/>
            <a:t> 158-205 mph</a:t>
          </a:r>
          <a:endParaRPr lang="en-US" dirty="0"/>
        </a:p>
      </dgm:t>
    </dgm:pt>
    <dgm:pt modelId="{083EB36F-ACEE-45B6-A301-0BDAF19DD93C}" type="parTrans" cxnId="{EA392E58-A032-4DEE-9409-414E0BD5F317}">
      <dgm:prSet/>
      <dgm:spPr/>
      <dgm:t>
        <a:bodyPr/>
        <a:lstStyle/>
        <a:p>
          <a:endParaRPr lang="en-US"/>
        </a:p>
      </dgm:t>
    </dgm:pt>
    <dgm:pt modelId="{B911B8DB-472A-4289-8A01-686FDB233279}" type="sibTrans" cxnId="{EA392E58-A032-4DEE-9409-414E0BD5F317}">
      <dgm:prSet/>
      <dgm:spPr/>
      <dgm:t>
        <a:bodyPr/>
        <a:lstStyle/>
        <a:p>
          <a:endParaRPr lang="en-US"/>
        </a:p>
      </dgm:t>
    </dgm:pt>
    <dgm:pt modelId="{D0AFC13C-358B-4F33-A29D-C87C48695699}">
      <dgm:prSet/>
      <dgm:spPr/>
      <dgm:t>
        <a:bodyPr/>
        <a:lstStyle/>
        <a:p>
          <a:pPr rtl="0"/>
          <a:r>
            <a:rPr lang="en-US" dirty="0" smtClean="0"/>
            <a:t>roofs and walls torn down, trains overturned, cars thrown</a:t>
          </a:r>
          <a:endParaRPr lang="en-US" dirty="0"/>
        </a:p>
      </dgm:t>
    </dgm:pt>
    <dgm:pt modelId="{5BE24C9A-435B-4F85-B518-45DBB33DC3D5}" type="parTrans" cxnId="{426EF848-AFB7-418D-AEEC-693FE15EF913}">
      <dgm:prSet/>
      <dgm:spPr/>
      <dgm:t>
        <a:bodyPr/>
        <a:lstStyle/>
        <a:p>
          <a:endParaRPr lang="en-US"/>
        </a:p>
      </dgm:t>
    </dgm:pt>
    <dgm:pt modelId="{65958CD8-458F-499F-AB97-84A148B9263F}" type="sibTrans" cxnId="{426EF848-AFB7-418D-AEEC-693FE15EF913}">
      <dgm:prSet/>
      <dgm:spPr/>
      <dgm:t>
        <a:bodyPr/>
        <a:lstStyle/>
        <a:p>
          <a:endParaRPr lang="en-US"/>
        </a:p>
      </dgm:t>
    </dgm:pt>
    <dgm:pt modelId="{478ED7DE-C813-4693-BA38-80680D6D46B7}">
      <dgm:prSet/>
      <dgm:spPr/>
      <dgm:t>
        <a:bodyPr/>
        <a:lstStyle/>
        <a:p>
          <a:pPr rtl="0"/>
          <a:r>
            <a:rPr lang="en-US" b="1" dirty="0" smtClean="0"/>
            <a:t>F-4:</a:t>
          </a:r>
          <a:r>
            <a:rPr lang="en-US" dirty="0" smtClean="0"/>
            <a:t> 207-260 mph</a:t>
          </a:r>
          <a:endParaRPr lang="en-US" dirty="0"/>
        </a:p>
      </dgm:t>
    </dgm:pt>
    <dgm:pt modelId="{B694BFE4-2DD0-47DB-A992-7AD8FFF87957}" type="parTrans" cxnId="{34A6679C-2302-4038-BCE6-7DE78E535371}">
      <dgm:prSet/>
      <dgm:spPr/>
      <dgm:t>
        <a:bodyPr/>
        <a:lstStyle/>
        <a:p>
          <a:endParaRPr lang="en-US"/>
        </a:p>
      </dgm:t>
    </dgm:pt>
    <dgm:pt modelId="{43D3E6F1-0567-48EB-B797-757552702A0E}" type="sibTrans" cxnId="{34A6679C-2302-4038-BCE6-7DE78E535371}">
      <dgm:prSet/>
      <dgm:spPr/>
      <dgm:t>
        <a:bodyPr/>
        <a:lstStyle/>
        <a:p>
          <a:endParaRPr lang="en-US"/>
        </a:p>
      </dgm:t>
    </dgm:pt>
    <dgm:pt modelId="{D0B1FB11-DD30-4163-91F4-BDEBDBC12959}">
      <dgm:prSet/>
      <dgm:spPr/>
      <dgm:t>
        <a:bodyPr/>
        <a:lstStyle/>
        <a:p>
          <a:pPr rtl="0"/>
          <a:r>
            <a:rPr lang="en-US" dirty="0" smtClean="0"/>
            <a:t>well-constructed walls leveled</a:t>
          </a:r>
          <a:endParaRPr lang="en-US" dirty="0"/>
        </a:p>
      </dgm:t>
    </dgm:pt>
    <dgm:pt modelId="{AF271CE3-6A3F-46B4-B6A9-041650CA13CE}" type="parTrans" cxnId="{DE8B7968-FA40-48B9-A19D-2BCE552DAE0E}">
      <dgm:prSet/>
      <dgm:spPr/>
      <dgm:t>
        <a:bodyPr/>
        <a:lstStyle/>
        <a:p>
          <a:endParaRPr lang="en-US"/>
        </a:p>
      </dgm:t>
    </dgm:pt>
    <dgm:pt modelId="{6D582602-8400-451A-A01F-F00B2D082A0E}" type="sibTrans" cxnId="{DE8B7968-FA40-48B9-A19D-2BCE552DAE0E}">
      <dgm:prSet/>
      <dgm:spPr/>
      <dgm:t>
        <a:bodyPr/>
        <a:lstStyle/>
        <a:p>
          <a:endParaRPr lang="en-US"/>
        </a:p>
      </dgm:t>
    </dgm:pt>
    <dgm:pt modelId="{297649C9-58F3-42EC-8D44-3CAFE6DD1E98}">
      <dgm:prSet/>
      <dgm:spPr/>
      <dgm:t>
        <a:bodyPr/>
        <a:lstStyle/>
        <a:p>
          <a:pPr rtl="0"/>
          <a:r>
            <a:rPr lang="en-US" b="1" dirty="0" smtClean="0"/>
            <a:t>F-5:</a:t>
          </a:r>
          <a:r>
            <a:rPr lang="en-US" dirty="0" smtClean="0"/>
            <a:t> 261-318 mph</a:t>
          </a:r>
          <a:endParaRPr lang="en-US" dirty="0"/>
        </a:p>
      </dgm:t>
    </dgm:pt>
    <dgm:pt modelId="{CC98378B-6C14-4456-BA75-46596EA5881A}" type="parTrans" cxnId="{5364C590-537B-41DF-BFBA-FB1F8657D58C}">
      <dgm:prSet/>
      <dgm:spPr/>
      <dgm:t>
        <a:bodyPr/>
        <a:lstStyle/>
        <a:p>
          <a:endParaRPr lang="en-US"/>
        </a:p>
      </dgm:t>
    </dgm:pt>
    <dgm:pt modelId="{326A467E-19CA-4AD3-9974-ACCFC0109A27}" type="sibTrans" cxnId="{5364C590-537B-41DF-BFBA-FB1F8657D58C}">
      <dgm:prSet/>
      <dgm:spPr/>
      <dgm:t>
        <a:bodyPr/>
        <a:lstStyle/>
        <a:p>
          <a:endParaRPr lang="en-US"/>
        </a:p>
      </dgm:t>
    </dgm:pt>
    <dgm:pt modelId="{5C2BB3D7-C772-4904-895F-A250F523B158}">
      <dgm:prSet/>
      <dgm:spPr/>
      <dgm:t>
        <a:bodyPr/>
        <a:lstStyle/>
        <a:p>
          <a:pPr rtl="0"/>
          <a:r>
            <a:rPr lang="en-US" dirty="0" smtClean="0"/>
            <a:t>homes lifted off foundation and carried considerable distances, autos thrown as far as 100 meters</a:t>
          </a:r>
          <a:endParaRPr lang="en-US" dirty="0"/>
        </a:p>
      </dgm:t>
    </dgm:pt>
    <dgm:pt modelId="{46DD018A-8FE3-4D1D-A170-8C8C9EFFA8CA}" type="parTrans" cxnId="{5CFD49E1-DFEE-4C1E-BDAE-0EDC0179FD82}">
      <dgm:prSet/>
      <dgm:spPr/>
      <dgm:t>
        <a:bodyPr/>
        <a:lstStyle/>
        <a:p>
          <a:endParaRPr lang="en-US"/>
        </a:p>
      </dgm:t>
    </dgm:pt>
    <dgm:pt modelId="{B6126BCE-FF5B-4674-9D37-068B56E67322}" type="sibTrans" cxnId="{5CFD49E1-DFEE-4C1E-BDAE-0EDC0179FD82}">
      <dgm:prSet/>
      <dgm:spPr/>
      <dgm:t>
        <a:bodyPr/>
        <a:lstStyle/>
        <a:p>
          <a:endParaRPr lang="en-US"/>
        </a:p>
      </dgm:t>
    </dgm:pt>
    <dgm:pt modelId="{F459CEDD-369A-4F42-A268-602CAEB95BBF}" type="pres">
      <dgm:prSet presAssocID="{64A966AC-4AA4-4201-A68E-6A25EC10A5DA}" presName="Name0" presStyleCnt="0">
        <dgm:presLayoutVars>
          <dgm:dir/>
          <dgm:animLvl val="lvl"/>
          <dgm:resizeHandles val="exact"/>
        </dgm:presLayoutVars>
      </dgm:prSet>
      <dgm:spPr/>
      <dgm:t>
        <a:bodyPr/>
        <a:lstStyle/>
        <a:p>
          <a:endParaRPr lang="en-US"/>
        </a:p>
      </dgm:t>
    </dgm:pt>
    <dgm:pt modelId="{0E17E676-4A9E-4C12-A271-87B4E58758F6}" type="pres">
      <dgm:prSet presAssocID="{D07719D7-0BE7-4CF2-8768-B0340D98CD48}" presName="linNode" presStyleCnt="0"/>
      <dgm:spPr/>
    </dgm:pt>
    <dgm:pt modelId="{17DA93BC-2E07-4CF7-9BAD-A94DD345F13E}" type="pres">
      <dgm:prSet presAssocID="{D07719D7-0BE7-4CF2-8768-B0340D98CD48}" presName="parentText" presStyleLbl="node1" presStyleIdx="0" presStyleCnt="6">
        <dgm:presLayoutVars>
          <dgm:chMax val="1"/>
          <dgm:bulletEnabled val="1"/>
        </dgm:presLayoutVars>
      </dgm:prSet>
      <dgm:spPr/>
      <dgm:t>
        <a:bodyPr/>
        <a:lstStyle/>
        <a:p>
          <a:endParaRPr lang="en-US"/>
        </a:p>
      </dgm:t>
    </dgm:pt>
    <dgm:pt modelId="{D7941F8E-C0B3-46E7-BF1A-D39BCA86456A}" type="pres">
      <dgm:prSet presAssocID="{D07719D7-0BE7-4CF2-8768-B0340D98CD48}" presName="descendantText" presStyleLbl="alignAccFollowNode1" presStyleIdx="0" presStyleCnt="6">
        <dgm:presLayoutVars>
          <dgm:bulletEnabled val="1"/>
        </dgm:presLayoutVars>
      </dgm:prSet>
      <dgm:spPr/>
      <dgm:t>
        <a:bodyPr/>
        <a:lstStyle/>
        <a:p>
          <a:endParaRPr lang="en-US"/>
        </a:p>
      </dgm:t>
    </dgm:pt>
    <dgm:pt modelId="{C75288D0-78C6-4FD7-B496-199BD9E38453}" type="pres">
      <dgm:prSet presAssocID="{E0829C97-7A04-42DC-95C7-06F3E1FA31E8}" presName="sp" presStyleCnt="0"/>
      <dgm:spPr/>
    </dgm:pt>
    <dgm:pt modelId="{2C8A2AD0-77BE-45CD-82E4-1B852D8C8902}" type="pres">
      <dgm:prSet presAssocID="{F61FF4EC-9CE4-41F5-8EC6-545CE735A20C}" presName="linNode" presStyleCnt="0"/>
      <dgm:spPr/>
    </dgm:pt>
    <dgm:pt modelId="{AA2393BC-94A0-4895-99E5-30227CEA018B}" type="pres">
      <dgm:prSet presAssocID="{F61FF4EC-9CE4-41F5-8EC6-545CE735A20C}" presName="parentText" presStyleLbl="node1" presStyleIdx="1" presStyleCnt="6">
        <dgm:presLayoutVars>
          <dgm:chMax val="1"/>
          <dgm:bulletEnabled val="1"/>
        </dgm:presLayoutVars>
      </dgm:prSet>
      <dgm:spPr/>
      <dgm:t>
        <a:bodyPr/>
        <a:lstStyle/>
        <a:p>
          <a:endParaRPr lang="en-US"/>
        </a:p>
      </dgm:t>
    </dgm:pt>
    <dgm:pt modelId="{8BE32F9B-752D-43AD-823F-9606C2A121B0}" type="pres">
      <dgm:prSet presAssocID="{F61FF4EC-9CE4-41F5-8EC6-545CE735A20C}" presName="descendantText" presStyleLbl="alignAccFollowNode1" presStyleIdx="1" presStyleCnt="6">
        <dgm:presLayoutVars>
          <dgm:bulletEnabled val="1"/>
        </dgm:presLayoutVars>
      </dgm:prSet>
      <dgm:spPr/>
      <dgm:t>
        <a:bodyPr/>
        <a:lstStyle/>
        <a:p>
          <a:endParaRPr lang="en-US"/>
        </a:p>
      </dgm:t>
    </dgm:pt>
    <dgm:pt modelId="{48441F49-264C-4521-BF75-831DB0770157}" type="pres">
      <dgm:prSet presAssocID="{99EA42EE-1BB2-4B54-8C2E-C34A1FE403C8}" presName="sp" presStyleCnt="0"/>
      <dgm:spPr/>
    </dgm:pt>
    <dgm:pt modelId="{096ECEB9-5776-42A7-9CCE-426734D887CE}" type="pres">
      <dgm:prSet presAssocID="{E6123AD2-4BA7-4128-AC61-52D0F2F4D2DF}" presName="linNode" presStyleCnt="0"/>
      <dgm:spPr/>
    </dgm:pt>
    <dgm:pt modelId="{BB2A8CFF-70FB-4BE2-A463-614B180D0695}" type="pres">
      <dgm:prSet presAssocID="{E6123AD2-4BA7-4128-AC61-52D0F2F4D2DF}" presName="parentText" presStyleLbl="node1" presStyleIdx="2" presStyleCnt="6">
        <dgm:presLayoutVars>
          <dgm:chMax val="1"/>
          <dgm:bulletEnabled val="1"/>
        </dgm:presLayoutVars>
      </dgm:prSet>
      <dgm:spPr/>
      <dgm:t>
        <a:bodyPr/>
        <a:lstStyle/>
        <a:p>
          <a:endParaRPr lang="en-US"/>
        </a:p>
      </dgm:t>
    </dgm:pt>
    <dgm:pt modelId="{6C57E44F-C651-43BF-A4CF-B4F20E32F511}" type="pres">
      <dgm:prSet presAssocID="{E6123AD2-4BA7-4128-AC61-52D0F2F4D2DF}" presName="descendantText" presStyleLbl="alignAccFollowNode1" presStyleIdx="2" presStyleCnt="6">
        <dgm:presLayoutVars>
          <dgm:bulletEnabled val="1"/>
        </dgm:presLayoutVars>
      </dgm:prSet>
      <dgm:spPr/>
      <dgm:t>
        <a:bodyPr/>
        <a:lstStyle/>
        <a:p>
          <a:endParaRPr lang="en-US"/>
        </a:p>
      </dgm:t>
    </dgm:pt>
    <dgm:pt modelId="{5B764770-9061-4D97-818C-6D654CD2B9F7}" type="pres">
      <dgm:prSet presAssocID="{C7A16340-0B44-41E7-A2F2-2AC521ED1BE0}" presName="sp" presStyleCnt="0"/>
      <dgm:spPr/>
    </dgm:pt>
    <dgm:pt modelId="{7F6B4DBF-DD8E-41AD-A382-8DABDFEC0105}" type="pres">
      <dgm:prSet presAssocID="{87071EB9-75E5-4863-8619-FC12863DC213}" presName="linNode" presStyleCnt="0"/>
      <dgm:spPr/>
    </dgm:pt>
    <dgm:pt modelId="{6D5C049A-27AD-4A20-99BE-87395C5B6485}" type="pres">
      <dgm:prSet presAssocID="{87071EB9-75E5-4863-8619-FC12863DC213}" presName="parentText" presStyleLbl="node1" presStyleIdx="3" presStyleCnt="6">
        <dgm:presLayoutVars>
          <dgm:chMax val="1"/>
          <dgm:bulletEnabled val="1"/>
        </dgm:presLayoutVars>
      </dgm:prSet>
      <dgm:spPr/>
      <dgm:t>
        <a:bodyPr/>
        <a:lstStyle/>
        <a:p>
          <a:endParaRPr lang="en-US"/>
        </a:p>
      </dgm:t>
    </dgm:pt>
    <dgm:pt modelId="{DAF7755F-5ACE-49D5-87D6-0BE2BB11301A}" type="pres">
      <dgm:prSet presAssocID="{87071EB9-75E5-4863-8619-FC12863DC213}" presName="descendantText" presStyleLbl="alignAccFollowNode1" presStyleIdx="3" presStyleCnt="6">
        <dgm:presLayoutVars>
          <dgm:bulletEnabled val="1"/>
        </dgm:presLayoutVars>
      </dgm:prSet>
      <dgm:spPr/>
      <dgm:t>
        <a:bodyPr/>
        <a:lstStyle/>
        <a:p>
          <a:endParaRPr lang="en-US"/>
        </a:p>
      </dgm:t>
    </dgm:pt>
    <dgm:pt modelId="{235DFFB9-B411-4669-AC89-B847AB0CDC96}" type="pres">
      <dgm:prSet presAssocID="{B911B8DB-472A-4289-8A01-686FDB233279}" presName="sp" presStyleCnt="0"/>
      <dgm:spPr/>
    </dgm:pt>
    <dgm:pt modelId="{F8C293D7-B3C3-4676-93FF-53F0C2FA57F0}" type="pres">
      <dgm:prSet presAssocID="{478ED7DE-C813-4693-BA38-80680D6D46B7}" presName="linNode" presStyleCnt="0"/>
      <dgm:spPr/>
    </dgm:pt>
    <dgm:pt modelId="{CCD1160C-AC27-489D-ACE6-C8BC48944C05}" type="pres">
      <dgm:prSet presAssocID="{478ED7DE-C813-4693-BA38-80680D6D46B7}" presName="parentText" presStyleLbl="node1" presStyleIdx="4" presStyleCnt="6">
        <dgm:presLayoutVars>
          <dgm:chMax val="1"/>
          <dgm:bulletEnabled val="1"/>
        </dgm:presLayoutVars>
      </dgm:prSet>
      <dgm:spPr/>
      <dgm:t>
        <a:bodyPr/>
        <a:lstStyle/>
        <a:p>
          <a:endParaRPr lang="en-US"/>
        </a:p>
      </dgm:t>
    </dgm:pt>
    <dgm:pt modelId="{915FDE26-4AEB-4C67-940E-B42433B97CC9}" type="pres">
      <dgm:prSet presAssocID="{478ED7DE-C813-4693-BA38-80680D6D46B7}" presName="descendantText" presStyleLbl="alignAccFollowNode1" presStyleIdx="4" presStyleCnt="6">
        <dgm:presLayoutVars>
          <dgm:bulletEnabled val="1"/>
        </dgm:presLayoutVars>
      </dgm:prSet>
      <dgm:spPr/>
      <dgm:t>
        <a:bodyPr/>
        <a:lstStyle/>
        <a:p>
          <a:endParaRPr lang="en-US"/>
        </a:p>
      </dgm:t>
    </dgm:pt>
    <dgm:pt modelId="{48BB8A01-0129-4AF7-88F6-1DC399BF9CA7}" type="pres">
      <dgm:prSet presAssocID="{43D3E6F1-0567-48EB-B797-757552702A0E}" presName="sp" presStyleCnt="0"/>
      <dgm:spPr/>
    </dgm:pt>
    <dgm:pt modelId="{B1345F2B-8395-4BCC-B8BD-6DB12531619D}" type="pres">
      <dgm:prSet presAssocID="{297649C9-58F3-42EC-8D44-3CAFE6DD1E98}" presName="linNode" presStyleCnt="0"/>
      <dgm:spPr/>
    </dgm:pt>
    <dgm:pt modelId="{097CE1D8-2BEE-481E-A831-F4633442E93C}" type="pres">
      <dgm:prSet presAssocID="{297649C9-58F3-42EC-8D44-3CAFE6DD1E98}" presName="parentText" presStyleLbl="node1" presStyleIdx="5" presStyleCnt="6">
        <dgm:presLayoutVars>
          <dgm:chMax val="1"/>
          <dgm:bulletEnabled val="1"/>
        </dgm:presLayoutVars>
      </dgm:prSet>
      <dgm:spPr/>
      <dgm:t>
        <a:bodyPr/>
        <a:lstStyle/>
        <a:p>
          <a:endParaRPr lang="en-US"/>
        </a:p>
      </dgm:t>
    </dgm:pt>
    <dgm:pt modelId="{B506339B-3DE8-4E39-8072-117B2674E803}" type="pres">
      <dgm:prSet presAssocID="{297649C9-58F3-42EC-8D44-3CAFE6DD1E98}" presName="descendantText" presStyleLbl="alignAccFollowNode1" presStyleIdx="5" presStyleCnt="6">
        <dgm:presLayoutVars>
          <dgm:bulletEnabled val="1"/>
        </dgm:presLayoutVars>
      </dgm:prSet>
      <dgm:spPr/>
      <dgm:t>
        <a:bodyPr/>
        <a:lstStyle/>
        <a:p>
          <a:endParaRPr lang="en-US"/>
        </a:p>
      </dgm:t>
    </dgm:pt>
  </dgm:ptLst>
  <dgm:cxnLst>
    <dgm:cxn modelId="{CF82D612-324F-4CCB-9179-D18738A46693}" srcId="{64A966AC-4AA4-4201-A68E-6A25EC10A5DA}" destId="{E6123AD2-4BA7-4128-AC61-52D0F2F4D2DF}" srcOrd="2" destOrd="0" parTransId="{3AD39E1D-5CEE-44DA-943C-588A3E3CA3EA}" sibTransId="{C7A16340-0B44-41E7-A2F2-2AC521ED1BE0}"/>
    <dgm:cxn modelId="{3F6197E2-361E-4EC2-A244-73E6A786B78E}" srcId="{E6123AD2-4BA7-4128-AC61-52D0F2F4D2DF}" destId="{F3108FC7-3138-4298-930A-F75B10000B97}" srcOrd="0" destOrd="0" parTransId="{CBA9E021-5F71-44B5-94DD-133E2C323292}" sibTransId="{5A52C82A-9FE7-48BD-9326-68763D684242}"/>
    <dgm:cxn modelId="{2B5769B8-73FA-469D-95DD-3AD1AC7FA7FE}" type="presOf" srcId="{F3108FC7-3138-4298-930A-F75B10000B97}" destId="{6C57E44F-C651-43BF-A4CF-B4F20E32F511}" srcOrd="0" destOrd="0" presId="urn:microsoft.com/office/officeart/2005/8/layout/vList5"/>
    <dgm:cxn modelId="{038131BB-FD9B-4CAA-B698-5DD2DA785C0C}" type="presOf" srcId="{D0AFC13C-358B-4F33-A29D-C87C48695699}" destId="{DAF7755F-5ACE-49D5-87D6-0BE2BB11301A}" srcOrd="0" destOrd="0" presId="urn:microsoft.com/office/officeart/2005/8/layout/vList5"/>
    <dgm:cxn modelId="{426EF848-AFB7-418D-AEEC-693FE15EF913}" srcId="{87071EB9-75E5-4863-8619-FC12863DC213}" destId="{D0AFC13C-358B-4F33-A29D-C87C48695699}" srcOrd="0" destOrd="0" parTransId="{5BE24C9A-435B-4F85-B518-45DBB33DC3D5}" sibTransId="{65958CD8-458F-499F-AB97-84A148B9263F}"/>
    <dgm:cxn modelId="{F87F767A-359D-4B15-BE8E-A795626BF3EB}" type="presOf" srcId="{D07719D7-0BE7-4CF2-8768-B0340D98CD48}" destId="{17DA93BC-2E07-4CF7-9BAD-A94DD345F13E}" srcOrd="0" destOrd="0" presId="urn:microsoft.com/office/officeart/2005/8/layout/vList5"/>
    <dgm:cxn modelId="{279647B7-2B60-41C5-AF2A-7D6DE8830F1A}" type="presOf" srcId="{814DC9D3-A514-40AF-A95B-9E5632DFE672}" destId="{8BE32F9B-752D-43AD-823F-9606C2A121B0}" srcOrd="0" destOrd="0" presId="urn:microsoft.com/office/officeart/2005/8/layout/vList5"/>
    <dgm:cxn modelId="{EA392E58-A032-4DEE-9409-414E0BD5F317}" srcId="{64A966AC-4AA4-4201-A68E-6A25EC10A5DA}" destId="{87071EB9-75E5-4863-8619-FC12863DC213}" srcOrd="3" destOrd="0" parTransId="{083EB36F-ACEE-45B6-A301-0BDAF19DD93C}" sibTransId="{B911B8DB-472A-4289-8A01-686FDB233279}"/>
    <dgm:cxn modelId="{5CFD49E1-DFEE-4C1E-BDAE-0EDC0179FD82}" srcId="{297649C9-58F3-42EC-8D44-3CAFE6DD1E98}" destId="{5C2BB3D7-C772-4904-895F-A250F523B158}" srcOrd="0" destOrd="0" parTransId="{46DD018A-8FE3-4D1D-A170-8C8C9EFFA8CA}" sibTransId="{B6126BCE-FF5B-4674-9D37-068B56E67322}"/>
    <dgm:cxn modelId="{3A564596-49BE-4FCD-AC75-41C142ABBF18}" type="presOf" srcId="{87071EB9-75E5-4863-8619-FC12863DC213}" destId="{6D5C049A-27AD-4A20-99BE-87395C5B6485}" srcOrd="0" destOrd="0" presId="urn:microsoft.com/office/officeart/2005/8/layout/vList5"/>
    <dgm:cxn modelId="{5364C590-537B-41DF-BFBA-FB1F8657D58C}" srcId="{64A966AC-4AA4-4201-A68E-6A25EC10A5DA}" destId="{297649C9-58F3-42EC-8D44-3CAFE6DD1E98}" srcOrd="5" destOrd="0" parTransId="{CC98378B-6C14-4456-BA75-46596EA5881A}" sibTransId="{326A467E-19CA-4AD3-9974-ACCFC0109A27}"/>
    <dgm:cxn modelId="{5E382CB9-95D4-4958-ADB2-7BE2EE29410D}" srcId="{D07719D7-0BE7-4CF2-8768-B0340D98CD48}" destId="{FE3400BA-C608-41F4-B12B-072EDC7DC145}" srcOrd="0" destOrd="0" parTransId="{C55D9034-46A8-4B4E-905A-235C64045844}" sibTransId="{B9AE911E-1DAC-4860-B1C4-B7227F19BF86}"/>
    <dgm:cxn modelId="{80C99A25-DAB1-4D89-A830-9F83B787C871}" srcId="{64A966AC-4AA4-4201-A68E-6A25EC10A5DA}" destId="{F61FF4EC-9CE4-41F5-8EC6-545CE735A20C}" srcOrd="1" destOrd="0" parTransId="{CA05C94F-84C5-461C-B861-94298E9917BA}" sibTransId="{99EA42EE-1BB2-4B54-8C2E-C34A1FE403C8}"/>
    <dgm:cxn modelId="{F4E66EF6-BA9E-4D64-B06D-79ACE174E333}" type="presOf" srcId="{478ED7DE-C813-4693-BA38-80680D6D46B7}" destId="{CCD1160C-AC27-489D-ACE6-C8BC48944C05}" srcOrd="0" destOrd="0" presId="urn:microsoft.com/office/officeart/2005/8/layout/vList5"/>
    <dgm:cxn modelId="{DA5C87E5-559A-4F82-9558-5DCAEC4E173D}" type="presOf" srcId="{FE3400BA-C608-41F4-B12B-072EDC7DC145}" destId="{D7941F8E-C0B3-46E7-BF1A-D39BCA86456A}" srcOrd="0" destOrd="0" presId="urn:microsoft.com/office/officeart/2005/8/layout/vList5"/>
    <dgm:cxn modelId="{83DDE504-5DA3-4FB4-8795-31D5BB3C1C75}" type="presOf" srcId="{F61FF4EC-9CE4-41F5-8EC6-545CE735A20C}" destId="{AA2393BC-94A0-4895-99E5-30227CEA018B}" srcOrd="0" destOrd="0" presId="urn:microsoft.com/office/officeart/2005/8/layout/vList5"/>
    <dgm:cxn modelId="{824DFE57-A1E8-4AB6-8B75-1C42A107F687}" type="presOf" srcId="{E6123AD2-4BA7-4128-AC61-52D0F2F4D2DF}" destId="{BB2A8CFF-70FB-4BE2-A463-614B180D0695}" srcOrd="0" destOrd="0" presId="urn:microsoft.com/office/officeart/2005/8/layout/vList5"/>
    <dgm:cxn modelId="{CD163BEA-02D0-43F5-B8C5-25844646A49A}" srcId="{64A966AC-4AA4-4201-A68E-6A25EC10A5DA}" destId="{D07719D7-0BE7-4CF2-8768-B0340D98CD48}" srcOrd="0" destOrd="0" parTransId="{FFF03329-6CB0-4710-B316-31A628CE29E2}" sibTransId="{E0829C97-7A04-42DC-95C7-06F3E1FA31E8}"/>
    <dgm:cxn modelId="{15EFA418-D72D-46CB-8C83-8AAA55E5F4F6}" type="presOf" srcId="{297649C9-58F3-42EC-8D44-3CAFE6DD1E98}" destId="{097CE1D8-2BEE-481E-A831-F4633442E93C}" srcOrd="0" destOrd="0" presId="urn:microsoft.com/office/officeart/2005/8/layout/vList5"/>
    <dgm:cxn modelId="{34A6679C-2302-4038-BCE6-7DE78E535371}" srcId="{64A966AC-4AA4-4201-A68E-6A25EC10A5DA}" destId="{478ED7DE-C813-4693-BA38-80680D6D46B7}" srcOrd="4" destOrd="0" parTransId="{B694BFE4-2DD0-47DB-A992-7AD8FFF87957}" sibTransId="{43D3E6F1-0567-48EB-B797-757552702A0E}"/>
    <dgm:cxn modelId="{2F1AED8A-26C0-4280-A2E4-82B82BEC4857}" type="presOf" srcId="{D0B1FB11-DD30-4163-91F4-BDEBDBC12959}" destId="{915FDE26-4AEB-4C67-940E-B42433B97CC9}" srcOrd="0" destOrd="0" presId="urn:microsoft.com/office/officeart/2005/8/layout/vList5"/>
    <dgm:cxn modelId="{DE8B7968-FA40-48B9-A19D-2BCE552DAE0E}" srcId="{478ED7DE-C813-4693-BA38-80680D6D46B7}" destId="{D0B1FB11-DD30-4163-91F4-BDEBDBC12959}" srcOrd="0" destOrd="0" parTransId="{AF271CE3-6A3F-46B4-B6A9-041650CA13CE}" sibTransId="{6D582602-8400-451A-A01F-F00B2D082A0E}"/>
    <dgm:cxn modelId="{3B5B7AD1-FE15-401D-AF0C-1230B159CBF9}" srcId="{F61FF4EC-9CE4-41F5-8EC6-545CE735A20C}" destId="{814DC9D3-A514-40AF-A95B-9E5632DFE672}" srcOrd="0" destOrd="0" parTransId="{61AFBF8D-2079-42CA-9B73-5CF489ACF88B}" sibTransId="{4FBE66F6-BEC5-4FE4-9A2E-76EB42C4D95C}"/>
    <dgm:cxn modelId="{8C52AC9B-D78A-44C8-9D06-89014B12B045}" type="presOf" srcId="{5C2BB3D7-C772-4904-895F-A250F523B158}" destId="{B506339B-3DE8-4E39-8072-117B2674E803}" srcOrd="0" destOrd="0" presId="urn:microsoft.com/office/officeart/2005/8/layout/vList5"/>
    <dgm:cxn modelId="{E2BA2762-1BB5-4486-9FB1-F85C4840F044}" type="presOf" srcId="{64A966AC-4AA4-4201-A68E-6A25EC10A5DA}" destId="{F459CEDD-369A-4F42-A268-602CAEB95BBF}" srcOrd="0" destOrd="0" presId="urn:microsoft.com/office/officeart/2005/8/layout/vList5"/>
    <dgm:cxn modelId="{6E9AB068-B7AD-486D-BEE2-C053FB14E2B9}" type="presParOf" srcId="{F459CEDD-369A-4F42-A268-602CAEB95BBF}" destId="{0E17E676-4A9E-4C12-A271-87B4E58758F6}" srcOrd="0" destOrd="0" presId="urn:microsoft.com/office/officeart/2005/8/layout/vList5"/>
    <dgm:cxn modelId="{03CC8E43-9A59-449E-B356-E43F726557E1}" type="presParOf" srcId="{0E17E676-4A9E-4C12-A271-87B4E58758F6}" destId="{17DA93BC-2E07-4CF7-9BAD-A94DD345F13E}" srcOrd="0" destOrd="0" presId="urn:microsoft.com/office/officeart/2005/8/layout/vList5"/>
    <dgm:cxn modelId="{52B1E1B7-3DE3-4EF8-93EF-C29C13BBE383}" type="presParOf" srcId="{0E17E676-4A9E-4C12-A271-87B4E58758F6}" destId="{D7941F8E-C0B3-46E7-BF1A-D39BCA86456A}" srcOrd="1" destOrd="0" presId="urn:microsoft.com/office/officeart/2005/8/layout/vList5"/>
    <dgm:cxn modelId="{3B0FCA00-69C2-4046-B3BA-D20301A408C9}" type="presParOf" srcId="{F459CEDD-369A-4F42-A268-602CAEB95BBF}" destId="{C75288D0-78C6-4FD7-B496-199BD9E38453}" srcOrd="1" destOrd="0" presId="urn:microsoft.com/office/officeart/2005/8/layout/vList5"/>
    <dgm:cxn modelId="{4EA60C15-B919-4EF8-946E-9DCBD82403BA}" type="presParOf" srcId="{F459CEDD-369A-4F42-A268-602CAEB95BBF}" destId="{2C8A2AD0-77BE-45CD-82E4-1B852D8C8902}" srcOrd="2" destOrd="0" presId="urn:microsoft.com/office/officeart/2005/8/layout/vList5"/>
    <dgm:cxn modelId="{232E4A27-965C-4BA7-9DD7-CC18D2A4F678}" type="presParOf" srcId="{2C8A2AD0-77BE-45CD-82E4-1B852D8C8902}" destId="{AA2393BC-94A0-4895-99E5-30227CEA018B}" srcOrd="0" destOrd="0" presId="urn:microsoft.com/office/officeart/2005/8/layout/vList5"/>
    <dgm:cxn modelId="{1F17A8DD-EE10-40C0-AA22-FAED4F46A129}" type="presParOf" srcId="{2C8A2AD0-77BE-45CD-82E4-1B852D8C8902}" destId="{8BE32F9B-752D-43AD-823F-9606C2A121B0}" srcOrd="1" destOrd="0" presId="urn:microsoft.com/office/officeart/2005/8/layout/vList5"/>
    <dgm:cxn modelId="{40E2239C-A7C3-414A-8BD5-1B6FE2EC53C4}" type="presParOf" srcId="{F459CEDD-369A-4F42-A268-602CAEB95BBF}" destId="{48441F49-264C-4521-BF75-831DB0770157}" srcOrd="3" destOrd="0" presId="urn:microsoft.com/office/officeart/2005/8/layout/vList5"/>
    <dgm:cxn modelId="{850EDE0A-9FA6-41C8-89FC-541760E12964}" type="presParOf" srcId="{F459CEDD-369A-4F42-A268-602CAEB95BBF}" destId="{096ECEB9-5776-42A7-9CCE-426734D887CE}" srcOrd="4" destOrd="0" presId="urn:microsoft.com/office/officeart/2005/8/layout/vList5"/>
    <dgm:cxn modelId="{D1F760B0-38AF-4401-AE42-0F759409467F}" type="presParOf" srcId="{096ECEB9-5776-42A7-9CCE-426734D887CE}" destId="{BB2A8CFF-70FB-4BE2-A463-614B180D0695}" srcOrd="0" destOrd="0" presId="urn:microsoft.com/office/officeart/2005/8/layout/vList5"/>
    <dgm:cxn modelId="{43E0818F-F0CD-44A5-97BC-676CEB982FA4}" type="presParOf" srcId="{096ECEB9-5776-42A7-9CCE-426734D887CE}" destId="{6C57E44F-C651-43BF-A4CF-B4F20E32F511}" srcOrd="1" destOrd="0" presId="urn:microsoft.com/office/officeart/2005/8/layout/vList5"/>
    <dgm:cxn modelId="{05E3779F-2D13-49A6-8723-01F7975DAAA5}" type="presParOf" srcId="{F459CEDD-369A-4F42-A268-602CAEB95BBF}" destId="{5B764770-9061-4D97-818C-6D654CD2B9F7}" srcOrd="5" destOrd="0" presId="urn:microsoft.com/office/officeart/2005/8/layout/vList5"/>
    <dgm:cxn modelId="{7D48A9CB-005D-47D7-96D8-7566BCE167D4}" type="presParOf" srcId="{F459CEDD-369A-4F42-A268-602CAEB95BBF}" destId="{7F6B4DBF-DD8E-41AD-A382-8DABDFEC0105}" srcOrd="6" destOrd="0" presId="urn:microsoft.com/office/officeart/2005/8/layout/vList5"/>
    <dgm:cxn modelId="{6C67B3BF-523F-4060-A3D2-7F7271272D93}" type="presParOf" srcId="{7F6B4DBF-DD8E-41AD-A382-8DABDFEC0105}" destId="{6D5C049A-27AD-4A20-99BE-87395C5B6485}" srcOrd="0" destOrd="0" presId="urn:microsoft.com/office/officeart/2005/8/layout/vList5"/>
    <dgm:cxn modelId="{A2F6CDC7-50B9-440E-AEED-CF336D6AE385}" type="presParOf" srcId="{7F6B4DBF-DD8E-41AD-A382-8DABDFEC0105}" destId="{DAF7755F-5ACE-49D5-87D6-0BE2BB11301A}" srcOrd="1" destOrd="0" presId="urn:microsoft.com/office/officeart/2005/8/layout/vList5"/>
    <dgm:cxn modelId="{9017C133-317D-4C19-A5D8-60AC3EB3C4A9}" type="presParOf" srcId="{F459CEDD-369A-4F42-A268-602CAEB95BBF}" destId="{235DFFB9-B411-4669-AC89-B847AB0CDC96}" srcOrd="7" destOrd="0" presId="urn:microsoft.com/office/officeart/2005/8/layout/vList5"/>
    <dgm:cxn modelId="{1B122565-34E8-4C79-BFD5-BDBCC317EEB6}" type="presParOf" srcId="{F459CEDD-369A-4F42-A268-602CAEB95BBF}" destId="{F8C293D7-B3C3-4676-93FF-53F0C2FA57F0}" srcOrd="8" destOrd="0" presId="urn:microsoft.com/office/officeart/2005/8/layout/vList5"/>
    <dgm:cxn modelId="{80AF58D2-447D-493A-93A0-1619ED3F651D}" type="presParOf" srcId="{F8C293D7-B3C3-4676-93FF-53F0C2FA57F0}" destId="{CCD1160C-AC27-489D-ACE6-C8BC48944C05}" srcOrd="0" destOrd="0" presId="urn:microsoft.com/office/officeart/2005/8/layout/vList5"/>
    <dgm:cxn modelId="{87F7CECB-8A97-4B9A-939D-71B5181805EA}" type="presParOf" srcId="{F8C293D7-B3C3-4676-93FF-53F0C2FA57F0}" destId="{915FDE26-4AEB-4C67-940E-B42433B97CC9}" srcOrd="1" destOrd="0" presId="urn:microsoft.com/office/officeart/2005/8/layout/vList5"/>
    <dgm:cxn modelId="{017DAD13-F3BE-4664-BAF1-9BE5EB26A2C6}" type="presParOf" srcId="{F459CEDD-369A-4F42-A268-602CAEB95BBF}" destId="{48BB8A01-0129-4AF7-88F6-1DC399BF9CA7}" srcOrd="9" destOrd="0" presId="urn:microsoft.com/office/officeart/2005/8/layout/vList5"/>
    <dgm:cxn modelId="{B9575AF3-B042-4AA2-AA5B-232F10FD7F8F}" type="presParOf" srcId="{F459CEDD-369A-4F42-A268-602CAEB95BBF}" destId="{B1345F2B-8395-4BCC-B8BD-6DB12531619D}" srcOrd="10" destOrd="0" presId="urn:microsoft.com/office/officeart/2005/8/layout/vList5"/>
    <dgm:cxn modelId="{27790118-BAA7-48F4-A56F-FC2A910D0C1B}" type="presParOf" srcId="{B1345F2B-8395-4BCC-B8BD-6DB12531619D}" destId="{097CE1D8-2BEE-481E-A831-F4633442E93C}" srcOrd="0" destOrd="0" presId="urn:microsoft.com/office/officeart/2005/8/layout/vList5"/>
    <dgm:cxn modelId="{D18A29EE-F9D7-4EE3-B116-67C9FE1F8022}" type="presParOf" srcId="{B1345F2B-8395-4BCC-B8BD-6DB12531619D}" destId="{B506339B-3DE8-4E39-8072-117B2674E803}"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603DF1-96C8-4EF6-9E73-77882DA05C2E}" type="datetimeFigureOut">
              <a:rPr lang="en-US" smtClean="0"/>
              <a:pPr/>
              <a:t>5/1/2007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47A938-27AA-413B-8AEE-3F3E55E987A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621404-481C-434A-89E3-E5EE620D0972}" type="slidenum">
              <a:rPr lang="en-US"/>
              <a:pPr/>
              <a:t>1</a:t>
            </a:fld>
            <a:endParaRPr lang="en-US" dirty="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F99DC-4B6B-40FD-BD22-6458C4F300A7}" type="slidenum">
              <a:rPr lang="en-US"/>
              <a:pPr/>
              <a:t>2</a:t>
            </a:fld>
            <a:endParaRPr lang="en-US" dirty="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483970-7A89-4E31-B869-FE4D89996533}" type="slidenum">
              <a:rPr lang="en-US"/>
              <a:pPr/>
              <a:t>3</a:t>
            </a:fld>
            <a:endParaRPr lang="en-US" dirty="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dirty="0"/>
              <a:t>Tornadoes can occur anywhere in the U.S. at any time of the year. In the southern states, peak tornado season is March through May, while peak months in the northern states are during the summer. </a:t>
            </a:r>
            <a:br>
              <a:rPr lang="en-US" dirty="0"/>
            </a:br>
            <a:r>
              <a:rPr lang="en-US" dirty="0"/>
              <a:t/>
            </a:r>
            <a:br>
              <a:rPr lang="en-US" dirty="0"/>
            </a:b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8A8210-599A-4C58-BB60-63CB650D8A3B}" type="slidenum">
              <a:rPr lang="en-US"/>
              <a:pPr/>
              <a:t>8</a:t>
            </a:fld>
            <a:endParaRPr lang="en-US" dirty="0"/>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EC8C83-3063-483D-B91E-AAB3A3B504FB}" type="datetimeFigureOut">
              <a:rPr lang="en-US" smtClean="0"/>
              <a:pPr/>
              <a:t>5/1/2007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EC8C83-3063-483D-B91E-AAB3A3B504FB}" type="datetimeFigureOut">
              <a:rPr lang="en-US" smtClean="0"/>
              <a:pPr/>
              <a:t>5/1/2007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EC8C83-3063-483D-B91E-AAB3A3B504FB}" type="datetimeFigureOut">
              <a:rPr lang="en-US" smtClean="0"/>
              <a:pPr/>
              <a:t>5/1/2007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dirty="0"/>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r>
              <a:rPr lang="en-US" dirty="0"/>
              <a:t>Pasewark LTD</a:t>
            </a:r>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r>
              <a:rPr lang="en-US" dirty="0"/>
              <a:t>Copyright </a:t>
            </a:r>
            <a:r>
              <a:rPr lang="en-US" dirty="0" smtClean="0"/>
              <a:t>2008 </a:t>
            </a:r>
            <a:r>
              <a:rPr lang="en-US" dirty="0"/>
              <a:t>Pasewark LTD</a:t>
            </a:r>
          </a:p>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dirty="0"/>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r>
              <a:rPr lang="en-US" dirty="0"/>
              <a:t>Pasewark LTD</a:t>
            </a:r>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r>
              <a:rPr lang="en-US" dirty="0"/>
              <a:t>Copyright </a:t>
            </a:r>
            <a:r>
              <a:rPr lang="en-US" dirty="0" smtClean="0"/>
              <a:t>2008 </a:t>
            </a:r>
            <a:r>
              <a:rPr lang="en-US" dirty="0"/>
              <a:t>Pasewark LTD</a:t>
            </a:r>
          </a:p>
          <a:p>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17EC8C83-3063-483D-B91E-AAB3A3B504FB}" type="datetimeFigureOut">
              <a:rPr lang="en-US" smtClean="0"/>
              <a:pPr/>
              <a:t>5/1/2007</a:t>
            </a:fld>
            <a:endParaRPr lang="en-US" dirty="0"/>
          </a:p>
        </p:txBody>
      </p:sp>
      <p:sp>
        <p:nvSpPr>
          <p:cNvPr id="16" name="Slide Number Placeholder 15"/>
          <p:cNvSpPr>
            <a:spLocks noGrp="1"/>
          </p:cNvSpPr>
          <p:nvPr>
            <p:ph type="sldNum" sz="quarter" idx="11"/>
          </p:nvPr>
        </p:nvSpPr>
        <p:spPr/>
        <p:txBody>
          <a:bodyPr/>
          <a:lstStyle/>
          <a:p>
            <a:fld id="{ECC072BF-6ED3-4146-99AA-AA9F0167BD74}"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7EC8C83-3063-483D-B91E-AAB3A3B504FB}" type="datetimeFigureOut">
              <a:rPr lang="en-US" smtClean="0"/>
              <a:pPr/>
              <a:t>5/1/2007</a:t>
            </a:fld>
            <a:endParaRPr lang="en-US" dirty="0"/>
          </a:p>
        </p:txBody>
      </p:sp>
      <p:sp>
        <p:nvSpPr>
          <p:cNvPr id="15" name="Slide Number Placeholder 14"/>
          <p:cNvSpPr>
            <a:spLocks noGrp="1"/>
          </p:cNvSpPr>
          <p:nvPr>
            <p:ph type="sldNum" sz="quarter" idx="15"/>
          </p:nvPr>
        </p:nvSpPr>
        <p:spPr/>
        <p:txBody>
          <a:bodyPr/>
          <a:lstStyle>
            <a:lvl1pPr algn="ctr">
              <a:defRPr/>
            </a:lvl1pPr>
          </a:lstStyle>
          <a:p>
            <a:fld id="{ECC072BF-6ED3-4146-99AA-AA9F0167BD74}"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EC8C83-3063-483D-B91E-AAB3A3B504FB}" type="datetimeFigureOut">
              <a:rPr lang="en-US" smtClean="0"/>
              <a:pPr/>
              <a:t>5/1/2007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072BF-6ED3-4146-99AA-AA9F0167BD74}"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7EC8C83-3063-483D-B91E-AAB3A3B504FB}" type="datetimeFigureOut">
              <a:rPr lang="en-US" smtClean="0"/>
              <a:pPr/>
              <a:t>5/1/2007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C072BF-6ED3-4146-99AA-AA9F0167BD74}"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ECC072BF-6ED3-4146-99AA-AA9F0167BD74}"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17EC8C83-3063-483D-B91E-AAB3A3B504FB}" type="datetimeFigureOut">
              <a:rPr lang="en-US" smtClean="0"/>
              <a:pPr/>
              <a:t>5/1/2007</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7EC8C83-3063-483D-B91E-AAB3A3B504FB}" type="datetimeFigureOut">
              <a:rPr lang="en-US" smtClean="0"/>
              <a:pPr/>
              <a:t>5/1/2007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C072BF-6ED3-4146-99AA-AA9F0167BD74}"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EC8C83-3063-483D-B91E-AAB3A3B504FB}" type="datetimeFigureOut">
              <a:rPr lang="en-US" smtClean="0"/>
              <a:pPr/>
              <a:t>5/1/2007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EC8C83-3063-483D-B91E-AAB3A3B504FB}" type="datetimeFigureOut">
              <a:rPr lang="en-US" smtClean="0"/>
              <a:pPr/>
              <a:t>5/1/2007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7EC8C83-3063-483D-B91E-AAB3A3B504FB}" type="datetimeFigureOut">
              <a:rPr lang="en-US" smtClean="0"/>
              <a:pPr/>
              <a:t>5/1/2007</a:t>
            </a:fld>
            <a:endParaRPr lang="en-US" dirty="0"/>
          </a:p>
        </p:txBody>
      </p:sp>
      <p:sp>
        <p:nvSpPr>
          <p:cNvPr id="9" name="Slide Number Placeholder 8"/>
          <p:cNvSpPr>
            <a:spLocks noGrp="1"/>
          </p:cNvSpPr>
          <p:nvPr>
            <p:ph type="sldNum" sz="quarter" idx="15"/>
          </p:nvPr>
        </p:nvSpPr>
        <p:spPr/>
        <p:txBody>
          <a:bodyPr/>
          <a:lstStyle/>
          <a:p>
            <a:fld id="{ECC072BF-6ED3-4146-99AA-AA9F0167BD74}"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7EC8C83-3063-483D-B91E-AAB3A3B504FB}" type="datetimeFigureOut">
              <a:rPr lang="en-US" smtClean="0"/>
              <a:pPr/>
              <a:t>5/1/2007</a:t>
            </a:fld>
            <a:endParaRPr lang="en-US" dirty="0"/>
          </a:p>
        </p:txBody>
      </p:sp>
      <p:sp>
        <p:nvSpPr>
          <p:cNvPr id="9" name="Slide Number Placeholder 8"/>
          <p:cNvSpPr>
            <a:spLocks noGrp="1"/>
          </p:cNvSpPr>
          <p:nvPr>
            <p:ph type="sldNum" sz="quarter" idx="11"/>
          </p:nvPr>
        </p:nvSpPr>
        <p:spPr/>
        <p:txBody>
          <a:bodyPr/>
          <a:lstStyle/>
          <a:p>
            <a:fld id="{ECC072BF-6ED3-4146-99AA-AA9F0167BD7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EC8C83-3063-483D-B91E-AAB3A3B504FB}" type="datetimeFigureOut">
              <a:rPr lang="en-US" smtClean="0"/>
              <a:pPr/>
              <a:t>5/1/2007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EC8C83-3063-483D-B91E-AAB3A3B504FB}" type="datetimeFigureOut">
              <a:rPr lang="en-US" smtClean="0"/>
              <a:pPr/>
              <a:t>5/1/2007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dirty="0"/>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r>
              <a:rPr lang="en-US" dirty="0"/>
              <a:t>Pasewark LTD</a:t>
            </a:r>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r>
              <a:rPr lang="en-US" dirty="0"/>
              <a:t>Copyright </a:t>
            </a:r>
            <a:r>
              <a:rPr lang="en-US" dirty="0" smtClean="0"/>
              <a:t>2008 </a:t>
            </a:r>
            <a:r>
              <a:rPr lang="en-US" dirty="0"/>
              <a:t>Pasewark LTD</a:t>
            </a:r>
          </a:p>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EC8C83-3063-483D-B91E-AAB3A3B504FB}" type="datetimeFigureOut">
              <a:rPr lang="en-US" smtClean="0"/>
              <a:pPr/>
              <a:t>5/1/2007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EC8C83-3063-483D-B91E-AAB3A3B504FB}" type="datetimeFigureOut">
              <a:rPr lang="en-US" smtClean="0"/>
              <a:pPr/>
              <a:t>5/1/2007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EC8C83-3063-483D-B91E-AAB3A3B504FB}" type="datetimeFigureOut">
              <a:rPr lang="en-US" smtClean="0"/>
              <a:pPr/>
              <a:t>5/1/2007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EC8C83-3063-483D-B91E-AAB3A3B504FB}" type="datetimeFigureOut">
              <a:rPr lang="en-US" smtClean="0"/>
              <a:pPr/>
              <a:t>5/1/2007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EC8C83-3063-483D-B91E-AAB3A3B504FB}" type="datetimeFigureOut">
              <a:rPr lang="en-US" smtClean="0"/>
              <a:pPr/>
              <a:t>5/1/2007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C8C83-3063-483D-B91E-AAB3A3B504FB}" type="datetimeFigureOut">
              <a:rPr lang="en-US" smtClean="0"/>
              <a:pPr/>
              <a:t>5/1/2007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C8C83-3063-483D-B91E-AAB3A3B504FB}" type="datetimeFigureOut">
              <a:rPr lang="en-US" smtClean="0"/>
              <a:pPr/>
              <a:t>5/1/2007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EC8C83-3063-483D-B91E-AAB3A3B504FB}" type="datetimeFigureOut">
              <a:rPr lang="en-US" smtClean="0"/>
              <a:pPr/>
              <a:t>5/1/2007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C072BF-6ED3-4146-99AA-AA9F0167BD7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7EC8C83-3063-483D-B91E-AAB3A3B504FB}" type="datetimeFigureOut">
              <a:rPr lang="en-US" smtClean="0"/>
              <a:pPr/>
              <a:t>5/1/2007</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CC072BF-6ED3-4146-99AA-AA9F0167BD74}" type="slidenum">
              <a:rPr lang="en-US" smtClean="0"/>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file:///C:\Users\Rachel\AppData\Local\Microsoft\Windows\Temporary%20Internet%20Files\Content.IE5\J9ND18L1\MSj03882620000%5b1%5d.wav" TargetMode="Externa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hyperlink" Target="http://www.noaa.gov/tornadoes.html" TargetMode="External"/><Relationship Id="rId2" Type="http://schemas.openxmlformats.org/officeDocument/2006/relationships/hyperlink" Target="http://www.nssl.noaa.gov/edu/safety/tornadoguide.html" TargetMode="External"/><Relationship Id="rId1" Type="http://schemas.openxmlformats.org/officeDocument/2006/relationships/slideLayout" Target="../slideLayouts/slideLayout15.xml"/><Relationship Id="rId4" Type="http://schemas.openxmlformats.org/officeDocument/2006/relationships/hyperlink" Target="http://www.fema.gov/kids/tornado.htm"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5.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5.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ctrTitle"/>
          </p:nvPr>
        </p:nvSpPr>
        <p:spPr/>
        <p:txBody>
          <a:bodyPr/>
          <a:lstStyle/>
          <a:p>
            <a:endParaRPr lang="en-US" dirty="0">
              <a:effectLst>
                <a:outerShdw blurRad="38100" dist="38100" dir="2700000" algn="tl">
                  <a:srgbClr val="FFFFFF"/>
                </a:outerShdw>
              </a:effectLst>
            </a:endParaRPr>
          </a:p>
        </p:txBody>
      </p:sp>
      <p:pic>
        <p:nvPicPr>
          <p:cNvPr id="11268" name="Picture 4" descr="Tornado"/>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sp>
        <p:nvSpPr>
          <p:cNvPr id="11270" name="Rectangle 6"/>
          <p:cNvSpPr>
            <a:spLocks noRot="1" noChangeArrowheads="1"/>
          </p:cNvSpPr>
          <p:nvPr/>
        </p:nvSpPr>
        <p:spPr bwMode="auto">
          <a:xfrm>
            <a:off x="685800" y="4800600"/>
            <a:ext cx="7772400" cy="1431925"/>
          </a:xfrm>
          <a:prstGeom prst="rect">
            <a:avLst/>
          </a:prstGeom>
          <a:noFill/>
          <a:ln w="9525">
            <a:noFill/>
            <a:miter lim="800000"/>
            <a:headEnd/>
            <a:tailEnd/>
          </a:ln>
          <a:effectLst/>
        </p:spPr>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rPr>
              <a:t>Tornadoes</a:t>
            </a:r>
          </a:p>
        </p:txBody>
      </p:sp>
      <p:sp>
        <p:nvSpPr>
          <p:cNvPr id="11271" name="Text Box 7"/>
          <p:cNvSpPr txBox="1">
            <a:spLocks noChangeArrowheads="1"/>
          </p:cNvSpPr>
          <p:nvPr/>
        </p:nvSpPr>
        <p:spPr bwMode="auto">
          <a:xfrm>
            <a:off x="0" y="6643688"/>
            <a:ext cx="1258888" cy="214312"/>
          </a:xfrm>
          <a:prstGeom prst="rect">
            <a:avLst/>
          </a:prstGeom>
          <a:noFill/>
          <a:ln w="9525">
            <a:noFill/>
            <a:miter lim="800000"/>
            <a:headEnd/>
            <a:tailEnd/>
          </a:ln>
          <a:effectLst/>
        </p:spPr>
        <p:txBody>
          <a:bodyPr>
            <a:spAutoFit/>
          </a:bodyPr>
          <a:lstStyle/>
          <a:p>
            <a:pPr marL="257175" indent="-257175"/>
            <a:r>
              <a:rPr lang="en-US" sz="800" dirty="0">
                <a:latin typeface="Arial" charset="0"/>
              </a:rPr>
              <a:t>NSSL/SPC </a:t>
            </a:r>
          </a:p>
        </p:txBody>
      </p:sp>
      <p:pic>
        <p:nvPicPr>
          <p:cNvPr id="7" name="MSj03882620000[1].wav">
            <a:hlinkClick r:id="" action="ppaction://media"/>
          </p:cNvPr>
          <p:cNvPicPr>
            <a:picLocks noRot="1" noChangeAspect="1"/>
          </p:cNvPicPr>
          <p:nvPr>
            <a:audioFile r:link="rId1"/>
          </p:nvPr>
        </p:nvPicPr>
        <p:blipFill>
          <a:blip r:embed="rId5"/>
          <a:stretch>
            <a:fillRect/>
          </a:stretch>
        </p:blipFill>
        <p:spPr>
          <a:xfrm>
            <a:off x="8686800" y="6324600"/>
            <a:ext cx="304800" cy="304800"/>
          </a:xfrm>
          <a:prstGeom prst="rect">
            <a:avLst/>
          </a:prstGeom>
        </p:spPr>
      </p:pic>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withEffect">
                                  <p:stCondLst>
                                    <p:cond delay="1000"/>
                                  </p:stCondLst>
                                  <p:childTnLst>
                                    <p:set>
                                      <p:cBhvr>
                                        <p:cTn id="6" dur="1" fill="hold">
                                          <p:stCondLst>
                                            <p:cond delay="0"/>
                                          </p:stCondLst>
                                        </p:cTn>
                                        <p:tgtEl>
                                          <p:spTgt spid="11268"/>
                                        </p:tgtEl>
                                        <p:attrNameLst>
                                          <p:attrName>style.visibility</p:attrName>
                                        </p:attrNameLst>
                                      </p:cBhvr>
                                      <p:to>
                                        <p:strVal val="visible"/>
                                      </p:to>
                                    </p:set>
                                    <p:animEffect transition="in" filter="fade">
                                      <p:cBhvr>
                                        <p:cTn id="7" dur="1924" decel="100000">
                                          <p:stCondLst>
                                            <p:cond delay="0"/>
                                          </p:stCondLst>
                                        </p:cTn>
                                        <p:tgtEl>
                                          <p:spTgt spid="11268"/>
                                        </p:tgtEl>
                                      </p:cBhvr>
                                    </p:animEffect>
                                    <p:animScale>
                                      <p:cBhvr>
                                        <p:cTn id="8" dur="1924" decel="100000">
                                          <p:stCondLst>
                                            <p:cond delay="0"/>
                                          </p:stCondLst>
                                        </p:cTn>
                                        <p:tgtEl>
                                          <p:spTgt spid="11268"/>
                                        </p:tgtEl>
                                      </p:cBhvr>
                                      <p:from x="10000" y="10000"/>
                                      <p:to x="200000" y="450000"/>
                                    </p:animScale>
                                    <p:animScale>
                                      <p:cBhvr>
                                        <p:cTn id="9" dur="3075" accel="100000" fill="hold">
                                          <p:stCondLst>
                                            <p:cond delay="1924"/>
                                          </p:stCondLst>
                                        </p:cTn>
                                        <p:tgtEl>
                                          <p:spTgt spid="11268"/>
                                        </p:tgtEl>
                                      </p:cBhvr>
                                      <p:from x="200000" y="450000"/>
                                      <p:to x="100000" y="100000"/>
                                    </p:animScale>
                                    <p:set>
                                      <p:cBhvr>
                                        <p:cTn id="10" dur="1924" fill="hold">
                                          <p:stCondLst>
                                            <p:cond delay="0"/>
                                          </p:stCondLst>
                                        </p:cTn>
                                        <p:tgtEl>
                                          <p:spTgt spid="11268"/>
                                        </p:tgtEl>
                                        <p:attrNameLst>
                                          <p:attrName>ppt_x</p:attrName>
                                        </p:attrNameLst>
                                      </p:cBhvr>
                                      <p:to>
                                        <p:strVal val="(0.5)"/>
                                      </p:to>
                                    </p:set>
                                    <p:anim from="(0.5)" to="(#ppt_x)" calcmode="lin" valueType="num">
                                      <p:cBhvr>
                                        <p:cTn id="11" dur="3075" accel="100000" fill="hold">
                                          <p:stCondLst>
                                            <p:cond delay="1924"/>
                                          </p:stCondLst>
                                        </p:cTn>
                                        <p:tgtEl>
                                          <p:spTgt spid="11268"/>
                                        </p:tgtEl>
                                        <p:attrNameLst>
                                          <p:attrName>ppt_x</p:attrName>
                                        </p:attrNameLst>
                                      </p:cBhvr>
                                    </p:anim>
                                    <p:set>
                                      <p:cBhvr>
                                        <p:cTn id="12" dur="1924" fill="hold">
                                          <p:stCondLst>
                                            <p:cond delay="0"/>
                                          </p:stCondLst>
                                        </p:cTn>
                                        <p:tgtEl>
                                          <p:spTgt spid="11268"/>
                                        </p:tgtEl>
                                        <p:attrNameLst>
                                          <p:attrName>ppt_y</p:attrName>
                                        </p:attrNameLst>
                                      </p:cBhvr>
                                      <p:to>
                                        <p:strVal val="(#ppt_y+0.4)"/>
                                      </p:to>
                                    </p:set>
                                    <p:anim from="(#ppt_y+0.4)" to="(#ppt_y)" calcmode="lin" valueType="num">
                                      <p:cBhvr>
                                        <p:cTn id="13" dur="3075" accel="100000" fill="hold">
                                          <p:stCondLst>
                                            <p:cond delay="1924"/>
                                          </p:stCondLst>
                                        </p:cTn>
                                        <p:tgtEl>
                                          <p:spTgt spid="11268"/>
                                        </p:tgtEl>
                                        <p:attrNameLst>
                                          <p:attrName>ppt_y</p:attrName>
                                        </p:attrNameLst>
                                      </p:cBhvr>
                                    </p:anim>
                                  </p:childTnLst>
                                </p:cTn>
                              </p:par>
                              <p:par>
                                <p:cTn id="14" presetID="29" presetClass="path" presetSubtype="0" accel="50000" decel="50000" fill="hold" grpId="0" nodeType="withEffect">
                                  <p:stCondLst>
                                    <p:cond delay="6000"/>
                                  </p:stCondLst>
                                  <p:iterate type="lt">
                                    <p:tmPct val="10000"/>
                                  </p:iterate>
                                  <p:childTnLst>
                                    <p:animMotion origin="layout" path="M 0.36111 -0.57249 C 0.37968 -0.60023 0.37638 -0.6007 0.38437 -0.61781 C 0.39236 -0.63492 0.40104 -0.62428 0.40885 -0.67584 C 0.41666 -0.7274 0.46302 -0.90937 0.43159 -0.92671 C 0.39965 -0.94752 0.33836 -0.86474 0.29548 -0.74682 C 0.27256 -0.68463 0.2592 -0.62567 0.25434 -0.58081 C 0.24774 -0.54567 0.24548 -0.51006 0.24548 -0.46867 C 0.24548 -0.33573 0.27482 -0.22636 0.30937 -0.22636 C 0.34305 -0.22636 0.37256 -0.33573 0.37256 -0.46867 C 0.37256 -0.53064 0.36597 -0.59006 0.35451 -0.63122 C 0.34965 -0.66659 0.33836 -0.70521 0.32482 -0.74359 C 0.27968 -0.86474 0.21822 -0.94752 0.18645 -0.92671 C 0.15486 -0.90613 0.16631 -0.79376 0.21145 -0.6726 C 0.22968 -0.61642 0.25434 -0.56925 0.27968 -0.53688 C 0.29774 -0.50729 0.31822 -0.48023 0.34531 -0.45411 C 0.42673 -0.36879 0.50833 -0.32995 0.53107 -0.36555 C 0.55156 -0.40093 0.50642 -0.49827 0.42447 -0.58081 C 0.39079 -0.61642 0.35451 -0.64301 0.32482 -0.66104 C 0.29774 -0.67838 0.26354 -0.69318 0.22743 -0.7022 C 0.12777 -0.73179 0.04149 -0.72301 0.03489 -0.67584 C 0.02604 -0.63122 0.10052 -0.57249 0.2 -0.54266 C 0.24548 -0.53064 0.28854 -0.52486 0.32256 -0.5281 C 0.35225 -0.5281 0.38385 -0.53388 0.4177 -0.54266 C 0.51736 -0.57249 0.5927 -0.63445 0.58315 -0.67838 C 0.57621 -0.72301 0.49027 -0.73503 0.39079 -0.70521 C 0.34305 -0.69041 0.29982 -0.66983 0.27048 -0.64601 C 0.24548 -0.62798 0.22065 -0.6074 0.1934 -0.58081 C 0.11406 -0.49526 0.06631 -0.40093 0.08923 -0.36555 C 0.10972 -0.32995 0.1934 -0.36879 0.27256 -0.45133 C 0.31111 -0.49226 0.34531 -0.55029 0.36111 -0.57249 Z " pathEditMode="fixed" rAng="0" ptsTypes="aaaaaaaaaaaaaaaaaaaaaaaaaaaaaa">
                                      <p:cBhvr>
                                        <p:cTn id="15" dur="3000" fill="hold">
                                          <p:stCondLst>
                                            <p:cond delay="0"/>
                                          </p:stCondLst>
                                        </p:cTn>
                                        <p:tgtEl>
                                          <p:spTgt spid="11270">
                                            <p:txEl>
                                              <p:charRg st="4294967295" end="4294967295"/>
                                            </p:txEl>
                                          </p:spTgt>
                                        </p:tgtEl>
                                        <p:attrNameLst>
                                          <p:attrName>ppt_x</p:attrName>
                                          <p:attrName>ppt_y</p:attrName>
                                        </p:attrNameLst>
                                      </p:cBhvr>
                                      <p:rCtr x="-52" y="-15"/>
                                    </p:animMotion>
                                  </p:childTnLst>
                                </p:cTn>
                              </p:par>
                              <p:par>
                                <p:cTn id="16" presetID="9" presetClass="entr" presetSubtype="0" fill="hold" grpId="0" nodeType="withEffect">
                                  <p:stCondLst>
                                    <p:cond delay="4000"/>
                                  </p:stCondLst>
                                  <p:childTnLst>
                                    <p:set>
                                      <p:cBhvr>
                                        <p:cTn id="17" dur="1" fill="hold">
                                          <p:stCondLst>
                                            <p:cond delay="0"/>
                                          </p:stCondLst>
                                        </p:cTn>
                                        <p:tgtEl>
                                          <p:spTgt spid="11271">
                                            <p:txEl>
                                              <p:charRg st="4294967295" end="4294967295"/>
                                            </p:txEl>
                                          </p:spTgt>
                                        </p:tgtEl>
                                        <p:attrNameLst>
                                          <p:attrName>style.visibility</p:attrName>
                                        </p:attrNameLst>
                                      </p:cBhvr>
                                      <p:to>
                                        <p:strVal val="visible"/>
                                      </p:to>
                                    </p:set>
                                    <p:animEffect transition="in" filter="dissolve">
                                      <p:cBhvr>
                                        <p:cTn id="18" dur="500"/>
                                        <p:tgtEl>
                                          <p:spTgt spid="11271">
                                            <p:txEl>
                                              <p:charRg st="4294967295" end="4294967295"/>
                                            </p:txEl>
                                          </p:spTgt>
                                        </p:tgtEl>
                                      </p:cBhvr>
                                    </p:animEffect>
                                  </p:childTnLst>
                                </p:cTn>
                              </p:par>
                            </p:childTnLst>
                          </p:cTn>
                        </p:par>
                        <p:par>
                          <p:cTn id="19" fill="hold">
                            <p:stCondLst>
                              <p:cond delay="11400"/>
                            </p:stCondLst>
                            <p:childTnLst>
                              <p:par>
                                <p:cTn id="20" presetID="1" presetClass="mediacall" presetSubtype="0" fill="hold" nodeType="afterEffect">
                                  <p:stCondLst>
                                    <p:cond delay="0"/>
                                  </p:stCondLst>
                                  <p:childTnLst>
                                    <p:cmd type="call" cmd="playFrom(0.0)">
                                      <p:cBhvr>
                                        <p:cTn id="21" dur="2033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2"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bldLst>
      <p:bldP spid="11270" grpId="0"/>
      <p:bldP spid="1127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effectLst>
                  <a:outerShdw blurRad="38100" dist="38100" dir="2700000" algn="tl">
                    <a:srgbClr val="FFFFFF"/>
                  </a:outerShdw>
                </a:effectLst>
              </a:rPr>
              <a:t>Tornado Alley</a:t>
            </a:r>
          </a:p>
        </p:txBody>
      </p:sp>
      <p:pic>
        <p:nvPicPr>
          <p:cNvPr id="79877" name="Picture 5" descr="Toronado Alley"/>
          <p:cNvPicPr>
            <a:picLocks noChangeAspect="1" noChangeArrowheads="1"/>
          </p:cNvPicPr>
          <p:nvPr/>
        </p:nvPicPr>
        <p:blipFill>
          <a:blip r:embed="rId2"/>
          <a:srcRect/>
          <a:stretch>
            <a:fillRect/>
          </a:stretch>
        </p:blipFill>
        <p:spPr bwMode="auto">
          <a:xfrm>
            <a:off x="1855788" y="1692275"/>
            <a:ext cx="5430837" cy="3471863"/>
          </a:xfrm>
          <a:prstGeom prst="rect">
            <a:avLst/>
          </a:prstGeom>
          <a:noFill/>
        </p:spPr>
      </p:pic>
      <p:sp>
        <p:nvSpPr>
          <p:cNvPr id="79879" name="Text Box 7"/>
          <p:cNvSpPr txBox="1">
            <a:spLocks noChangeArrowheads="1"/>
          </p:cNvSpPr>
          <p:nvPr/>
        </p:nvSpPr>
        <p:spPr bwMode="auto">
          <a:xfrm>
            <a:off x="342900" y="5199063"/>
            <a:ext cx="8456613" cy="825500"/>
          </a:xfrm>
          <a:prstGeom prst="rect">
            <a:avLst/>
          </a:prstGeom>
          <a:noFill/>
          <a:ln w="9525">
            <a:noFill/>
            <a:miter lim="800000"/>
            <a:headEnd/>
            <a:tailEnd/>
          </a:ln>
          <a:effectLst/>
        </p:spPr>
        <p:txBody>
          <a:bodyPr wrap="none">
            <a:spAutoFit/>
          </a:bodyPr>
          <a:lstStyle/>
          <a:p>
            <a:pPr algn="ctr">
              <a:lnSpc>
                <a:spcPct val="150000"/>
              </a:lnSpc>
            </a:pPr>
            <a:r>
              <a:rPr lang="en-US" sz="1600" b="1" dirty="0">
                <a:latin typeface="Tahoma" pitchFamily="34" charset="0"/>
              </a:rPr>
              <a:t>The red area represents the region that has the highest occurrence of tornadoes.</a:t>
            </a:r>
          </a:p>
          <a:p>
            <a:pPr algn="ctr">
              <a:lnSpc>
                <a:spcPct val="150000"/>
              </a:lnSpc>
            </a:pPr>
            <a:r>
              <a:rPr lang="en-US" sz="1600" b="1" dirty="0">
                <a:latin typeface="Tahoma" pitchFamily="34" charset="0"/>
              </a:rPr>
              <a:t>This region is known as “Tornado Alley.”</a:t>
            </a:r>
          </a:p>
        </p:txBody>
      </p:sp>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afterEffect">
                                  <p:stCondLst>
                                    <p:cond delay="0"/>
                                  </p:stCondLst>
                                  <p:childTnLst>
                                    <p:set>
                                      <p:cBhvr>
                                        <p:cTn id="6" dur="1" fill="hold">
                                          <p:stCondLst>
                                            <p:cond delay="0"/>
                                          </p:stCondLst>
                                        </p:cTn>
                                        <p:tgtEl>
                                          <p:spTgt spid="79877"/>
                                        </p:tgtEl>
                                        <p:attrNameLst>
                                          <p:attrName>style.visibility</p:attrName>
                                        </p:attrNameLst>
                                      </p:cBhvr>
                                      <p:to>
                                        <p:strVal val="visible"/>
                                      </p:to>
                                    </p:set>
                                    <p:anim calcmode="lin" valueType="num">
                                      <p:cBhvr>
                                        <p:cTn id="7" dur="3000" fill="hold"/>
                                        <p:tgtEl>
                                          <p:spTgt spid="79877"/>
                                        </p:tgtEl>
                                        <p:attrNameLst>
                                          <p:attrName>ppt_w</p:attrName>
                                        </p:attrNameLst>
                                      </p:cBhvr>
                                      <p:tavLst>
                                        <p:tav tm="0" fmla="#ppt_w*sin(2.5*pi*$)">
                                          <p:val>
                                            <p:fltVal val="0"/>
                                          </p:val>
                                        </p:tav>
                                        <p:tav tm="100000">
                                          <p:val>
                                            <p:fltVal val="1"/>
                                          </p:val>
                                        </p:tav>
                                      </p:tavLst>
                                    </p:anim>
                                    <p:anim calcmode="lin" valueType="num">
                                      <p:cBhvr>
                                        <p:cTn id="8" dur="3000" fill="hold"/>
                                        <p:tgtEl>
                                          <p:spTgt spid="79877"/>
                                        </p:tgtEl>
                                        <p:attrNameLst>
                                          <p:attrName>ppt_h</p:attrName>
                                        </p:attrNameLst>
                                      </p:cBhvr>
                                      <p:tavLst>
                                        <p:tav tm="0">
                                          <p:val>
                                            <p:strVal val="#ppt_h"/>
                                          </p:val>
                                        </p:tav>
                                        <p:tav tm="100000">
                                          <p:val>
                                            <p:strVal val="#ppt_h"/>
                                          </p:val>
                                        </p:tav>
                                      </p:tavLst>
                                    </p:anim>
                                  </p:childTnLst>
                                </p:cTn>
                              </p:par>
                            </p:childTnLst>
                          </p:cTn>
                        </p:par>
                        <p:par>
                          <p:cTn id="9" fill="hold">
                            <p:stCondLst>
                              <p:cond delay="3000"/>
                            </p:stCondLst>
                            <p:childTnLst>
                              <p:par>
                                <p:cTn id="10" presetID="1" presetClass="entr" presetSubtype="0" fill="hold" grpId="0" nodeType="afterEffect">
                                  <p:stCondLst>
                                    <p:cond delay="0"/>
                                  </p:stCondLst>
                                  <p:childTnLst>
                                    <p:set>
                                      <p:cBhvr>
                                        <p:cTn id="11" dur="1" fill="hold">
                                          <p:stCondLst>
                                            <p:cond delay="0"/>
                                          </p:stCondLst>
                                        </p:cTn>
                                        <p:tgtEl>
                                          <p:spTgt spid="798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Tornado Photography</a:t>
            </a:r>
            <a:endParaRPr lang="en-US" dirty="0"/>
          </a:p>
        </p:txBody>
      </p:sp>
      <p:pic>
        <p:nvPicPr>
          <p:cNvPr id="6" name="Content Placeholder 5" descr="tornado-oldest-photo2.jpg"/>
          <p:cNvPicPr>
            <a:picLocks noGrp="1" noChangeAspect="1"/>
          </p:cNvPicPr>
          <p:nvPr>
            <p:ph sz="half" idx="1"/>
          </p:nvPr>
        </p:nvPicPr>
        <p:blipFill>
          <a:blip r:embed="rId2"/>
          <a:stretch>
            <a:fillRect/>
          </a:stretch>
        </p:blipFill>
        <p:spPr>
          <a:xfrm>
            <a:off x="1216819" y="2857500"/>
            <a:ext cx="2540000" cy="1905000"/>
          </a:xfrm>
        </p:spPr>
      </p:pic>
      <p:sp>
        <p:nvSpPr>
          <p:cNvPr id="5" name="Content Placeholder 4"/>
          <p:cNvSpPr>
            <a:spLocks noGrp="1"/>
          </p:cNvSpPr>
          <p:nvPr>
            <p:ph sz="half" idx="2"/>
          </p:nvPr>
        </p:nvSpPr>
        <p:spPr/>
        <p:txBody>
          <a:bodyPr/>
          <a:lstStyle/>
          <a:p>
            <a:r>
              <a:rPr lang="en-US" dirty="0" smtClean="0"/>
              <a:t>This is the oldest known photo of a tornado. It was taken on </a:t>
            </a:r>
            <a:br>
              <a:rPr lang="en-US" dirty="0" smtClean="0"/>
            </a:br>
            <a:r>
              <a:rPr lang="en-US" dirty="0" smtClean="0"/>
              <a:t>August 28, 1884 near Howard, South Dakota. The name of the photographer is not known.</a:t>
            </a:r>
            <a:br>
              <a:rPr lang="en-US" dirty="0" smtClean="0"/>
            </a:br>
            <a:r>
              <a:rPr lang="en-US" dirty="0" smtClean="0"/>
              <a:t/>
            </a:r>
            <a:br>
              <a:rPr lang="en-US" dirty="0" smtClean="0"/>
            </a:br>
            <a:endParaRPr lang="en-US" dirty="0"/>
          </a:p>
        </p:txBody>
      </p:sp>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sz="2400" dirty="0" smtClean="0">
                <a:hlinkClick r:id="rId2"/>
              </a:rPr>
              <a:t>http://www.nssl.noaa.gov/edu/safety/tornadoguide.html</a:t>
            </a:r>
            <a:r>
              <a:rPr lang="en-US" sz="2400" dirty="0" smtClean="0"/>
              <a:t> </a:t>
            </a:r>
          </a:p>
          <a:p>
            <a:r>
              <a:rPr lang="en-US" dirty="0" smtClean="0">
                <a:hlinkClick r:id="rId3"/>
              </a:rPr>
              <a:t>http://www.noaa.gov/tornadoes.html</a:t>
            </a:r>
            <a:r>
              <a:rPr lang="en-US" dirty="0" smtClean="0"/>
              <a:t> </a:t>
            </a:r>
          </a:p>
          <a:p>
            <a:r>
              <a:rPr lang="en-US" dirty="0" smtClean="0">
                <a:hlinkClick r:id="rId4"/>
              </a:rPr>
              <a:t>http://www.fema.gov/kids/tornado.htm</a:t>
            </a:r>
            <a:r>
              <a:rPr lang="en-US" dirty="0" smtClean="0"/>
              <a:t> </a:t>
            </a:r>
            <a:endParaRPr lang="en-US" dirty="0"/>
          </a:p>
        </p:txBody>
      </p:sp>
      <p:sp>
        <p:nvSpPr>
          <p:cNvPr id="4" name="Title 3"/>
          <p:cNvSpPr>
            <a:spLocks noGrp="1"/>
          </p:cNvSpPr>
          <p:nvPr>
            <p:ph type="title"/>
          </p:nvPr>
        </p:nvSpPr>
        <p:spPr/>
        <p:txBody>
          <a:bodyPr/>
          <a:lstStyle/>
          <a:p>
            <a:r>
              <a:rPr lang="en-US" dirty="0" smtClean="0"/>
              <a:t>Web Resources</a:t>
            </a:r>
            <a:endParaRPr lang="en-US" dirty="0"/>
          </a:p>
        </p:txBody>
      </p:sp>
    </p:spTree>
  </p:cSld>
  <p:clrMapOvr>
    <a:overrideClrMapping bg1="lt1" tx1="dk1" bg2="lt2" tx2="dk2" accent1="accent1" accent2="accent2" accent3="accent3" accent4="accent4" accent5="accent5" accent6="accent6" hlink="hlink" folHlink="folHlink"/>
  </p:clrMapOvr>
  <p:transition advTm="3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2"/>
          <a:srcRect/>
          <a:stretch>
            <a:fillRect/>
          </a:stretch>
        </p:blipFill>
        <p:spPr bwMode="auto">
          <a:xfrm>
            <a:off x="685800" y="990600"/>
            <a:ext cx="7353300" cy="4572000"/>
          </a:xfrm>
          <a:prstGeom prst="rect">
            <a:avLst/>
          </a:prstGeom>
          <a:noFill/>
          <a:ln w="9525">
            <a:noFill/>
            <a:miter lim="800000"/>
            <a:headEnd/>
            <a:tailEnd/>
          </a:ln>
          <a:effectLst/>
        </p:spPr>
      </p:pic>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xit" presetSubtype="0" fill="hold" nodeType="clickEffect">
                                  <p:stCondLst>
                                    <p:cond delay="0"/>
                                  </p:stCondLst>
                                  <p:childTnLst>
                                    <p:animEffect transition="out" filter="fade">
                                      <p:cBhvr>
                                        <p:cTn id="6" dur="2000"/>
                                        <p:tgtEl>
                                          <p:spTgt spid="1026"/>
                                        </p:tgtEl>
                                      </p:cBhvr>
                                    </p:animEffect>
                                    <p:anim calcmode="lin" valueType="num">
                                      <p:cBhvr>
                                        <p:cTn id="7" dur="2000"/>
                                        <p:tgtEl>
                                          <p:spTgt spid="1026"/>
                                        </p:tgtEl>
                                        <p:attrNameLst>
                                          <p:attrName>style.rotation</p:attrName>
                                        </p:attrNameLst>
                                      </p:cBhvr>
                                      <p:tavLst>
                                        <p:tav tm="0">
                                          <p:val>
                                            <p:fltVal val="0"/>
                                          </p:val>
                                        </p:tav>
                                        <p:tav tm="100000">
                                          <p:val>
                                            <p:fltVal val="720"/>
                                          </p:val>
                                        </p:tav>
                                      </p:tavLst>
                                    </p:anim>
                                    <p:anim calcmode="lin" valueType="num">
                                      <p:cBhvr>
                                        <p:cTn id="8" dur="2000"/>
                                        <p:tgtEl>
                                          <p:spTgt spid="1026"/>
                                        </p:tgtEl>
                                        <p:attrNameLst>
                                          <p:attrName>ppt_h</p:attrName>
                                        </p:attrNameLst>
                                      </p:cBhvr>
                                      <p:tavLst>
                                        <p:tav tm="0">
                                          <p:val>
                                            <p:strVal val="ppt_h"/>
                                          </p:val>
                                        </p:tav>
                                        <p:tav tm="100000">
                                          <p:val>
                                            <p:fltVal val="0"/>
                                          </p:val>
                                        </p:tav>
                                      </p:tavLst>
                                    </p:anim>
                                    <p:anim calcmode="lin" valueType="num">
                                      <p:cBhvr>
                                        <p:cTn id="9" dur="2000"/>
                                        <p:tgtEl>
                                          <p:spTgt spid="1026"/>
                                        </p:tgtEl>
                                        <p:attrNameLst>
                                          <p:attrName>ppt_w</p:attrName>
                                        </p:attrNameLst>
                                      </p:cBhvr>
                                      <p:tavLst>
                                        <p:tav tm="0">
                                          <p:val>
                                            <p:strVal val="ppt_w"/>
                                          </p:val>
                                        </p:tav>
                                        <p:tav tm="100000">
                                          <p:val>
                                            <p:fltVal val="0"/>
                                          </p:val>
                                        </p:tav>
                                      </p:tavLst>
                                    </p:anim>
                                    <p:set>
                                      <p:cBhvr>
                                        <p:cTn id="10" dur="1" fill="hold">
                                          <p:stCondLst>
                                            <p:cond delay="19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368300"/>
            <a:ext cx="9144000" cy="1143000"/>
          </a:xfrm>
        </p:spPr>
        <p:txBody>
          <a:bodyPr/>
          <a:lstStyle/>
          <a:p>
            <a:r>
              <a:rPr lang="en-US" dirty="0"/>
              <a:t>Tornado Facts</a:t>
            </a:r>
          </a:p>
        </p:txBody>
      </p:sp>
      <p:sp>
        <p:nvSpPr>
          <p:cNvPr id="31755" name="Rectangle 11"/>
          <p:cNvSpPr>
            <a:spLocks noRot="1" noChangeArrowheads="1"/>
          </p:cNvSpPr>
          <p:nvPr/>
        </p:nvSpPr>
        <p:spPr bwMode="auto">
          <a:xfrm>
            <a:off x="685800" y="1600200"/>
            <a:ext cx="7810500" cy="4960938"/>
          </a:xfrm>
          <a:prstGeom prst="rect">
            <a:avLst/>
          </a:prstGeom>
          <a:noFill/>
          <a:ln w="9525">
            <a:noFill/>
            <a:miter lim="800000"/>
            <a:headEnd/>
            <a:tailEnd/>
          </a:ln>
          <a:effectLst/>
        </p:spPr>
        <p:txBody>
          <a:bodyPr/>
          <a:lstStyle/>
          <a:p>
            <a:pPr marL="457200" indent="-457200">
              <a:lnSpc>
                <a:spcPct val="90000"/>
              </a:lnSpc>
              <a:spcBef>
                <a:spcPct val="20000"/>
              </a:spcBef>
              <a:buClr>
                <a:schemeClr val="hlink"/>
              </a:buClr>
              <a:buSzPct val="140000"/>
              <a:buFont typeface="Wingdings" pitchFamily="2" charset="2"/>
              <a:buBlip>
                <a:blip r:embed="rId3"/>
              </a:buBlip>
            </a:pPr>
            <a:r>
              <a:rPr lang="en-US" sz="2400" dirty="0">
                <a:latin typeface="Tahoma" pitchFamily="34" charset="0"/>
              </a:rPr>
              <a:t>A tornado is a rotating column of air attached to a thunderstorm that comes in contact with the </a:t>
            </a:r>
            <a:r>
              <a:rPr lang="en-US" sz="2400" dirty="0" smtClean="0">
                <a:latin typeface="Tahoma" pitchFamily="34" charset="0"/>
              </a:rPr>
              <a:t>ground.</a:t>
            </a:r>
            <a:endParaRPr lang="en-US" sz="2400" dirty="0">
              <a:latin typeface="Tahoma" pitchFamily="34" charset="0"/>
            </a:endParaRPr>
          </a:p>
          <a:p>
            <a:pPr marL="457200" indent="-457200">
              <a:lnSpc>
                <a:spcPct val="90000"/>
              </a:lnSpc>
              <a:spcBef>
                <a:spcPct val="20000"/>
              </a:spcBef>
              <a:buClr>
                <a:schemeClr val="hlink"/>
              </a:buClr>
              <a:buSzPct val="140000"/>
              <a:buFont typeface="Wingdings" pitchFamily="2" charset="2"/>
              <a:buNone/>
            </a:pPr>
            <a:endParaRPr lang="en-US" sz="2400" dirty="0">
              <a:latin typeface="Tahoma" pitchFamily="34" charset="0"/>
            </a:endParaRPr>
          </a:p>
          <a:p>
            <a:pPr marL="457200" indent="-457200">
              <a:lnSpc>
                <a:spcPct val="90000"/>
              </a:lnSpc>
              <a:spcBef>
                <a:spcPct val="20000"/>
              </a:spcBef>
              <a:buClr>
                <a:schemeClr val="hlink"/>
              </a:buClr>
              <a:buSzPct val="140000"/>
              <a:buFont typeface="Wingdings" pitchFamily="2" charset="2"/>
              <a:buBlip>
                <a:blip r:embed="rId3"/>
              </a:buBlip>
            </a:pPr>
            <a:r>
              <a:rPr lang="en-US" sz="2400" dirty="0">
                <a:latin typeface="Tahoma" pitchFamily="34" charset="0"/>
              </a:rPr>
              <a:t>The most violent of all atmospheric events is the tornado.</a:t>
            </a:r>
          </a:p>
          <a:p>
            <a:pPr marL="457200" indent="-457200">
              <a:lnSpc>
                <a:spcPct val="90000"/>
              </a:lnSpc>
              <a:spcBef>
                <a:spcPct val="20000"/>
              </a:spcBef>
              <a:buClr>
                <a:schemeClr val="hlink"/>
              </a:buClr>
              <a:buSzPct val="140000"/>
              <a:buFont typeface="Wingdings" pitchFamily="2" charset="2"/>
              <a:buNone/>
            </a:pPr>
            <a:endParaRPr lang="en-US" sz="2400" dirty="0">
              <a:latin typeface="Tahoma" pitchFamily="34" charset="0"/>
            </a:endParaRPr>
          </a:p>
          <a:p>
            <a:pPr marL="457200" indent="-457200">
              <a:lnSpc>
                <a:spcPct val="90000"/>
              </a:lnSpc>
              <a:spcBef>
                <a:spcPct val="20000"/>
              </a:spcBef>
              <a:buClr>
                <a:schemeClr val="hlink"/>
              </a:buClr>
              <a:buSzPct val="140000"/>
              <a:buFont typeface="Wingdings" pitchFamily="2" charset="2"/>
              <a:buBlip>
                <a:blip r:embed="rId3"/>
              </a:buBlip>
            </a:pPr>
            <a:r>
              <a:rPr lang="en-US" sz="2400" dirty="0">
                <a:latin typeface="Tahoma" pitchFamily="34" charset="0"/>
              </a:rPr>
              <a:t>On average, 800 to 1000 tornadoes occur in the U.S. each year.</a:t>
            </a:r>
          </a:p>
          <a:p>
            <a:pPr marL="457200" indent="-457200">
              <a:lnSpc>
                <a:spcPct val="90000"/>
              </a:lnSpc>
              <a:spcBef>
                <a:spcPct val="20000"/>
              </a:spcBef>
              <a:buClr>
                <a:schemeClr val="hlink"/>
              </a:buClr>
              <a:buSzPct val="140000"/>
              <a:buFont typeface="Wingdings" pitchFamily="2" charset="2"/>
              <a:buNone/>
            </a:pPr>
            <a:endParaRPr lang="en-US" sz="2400" dirty="0">
              <a:latin typeface="Tahoma" pitchFamily="34" charset="0"/>
            </a:endParaRPr>
          </a:p>
          <a:p>
            <a:pPr marL="457200" indent="-457200">
              <a:lnSpc>
                <a:spcPct val="90000"/>
              </a:lnSpc>
              <a:spcBef>
                <a:spcPct val="20000"/>
              </a:spcBef>
              <a:buClr>
                <a:schemeClr val="hlink"/>
              </a:buClr>
              <a:buSzPct val="140000"/>
              <a:buFont typeface="Wingdings" pitchFamily="2" charset="2"/>
              <a:buBlip>
                <a:blip r:embed="rId3"/>
              </a:buBlip>
            </a:pPr>
            <a:r>
              <a:rPr lang="en-US" sz="2400" dirty="0">
                <a:latin typeface="Tahoma" pitchFamily="34" charset="0"/>
              </a:rPr>
              <a:t>Tornadoes occur in every state in the U.S. </a:t>
            </a:r>
          </a:p>
          <a:p>
            <a:pPr marL="457200" indent="-457200">
              <a:lnSpc>
                <a:spcPct val="90000"/>
              </a:lnSpc>
              <a:spcBef>
                <a:spcPct val="20000"/>
              </a:spcBef>
              <a:buClr>
                <a:schemeClr val="hlink"/>
              </a:buClr>
              <a:buSzPct val="140000"/>
              <a:buFont typeface="Wingdings" pitchFamily="2" charset="2"/>
              <a:buBlip>
                <a:blip r:embed="rId3"/>
              </a:buBlip>
            </a:pPr>
            <a:endParaRPr lang="en-US" sz="2400" dirty="0">
              <a:latin typeface="Tahoma" pitchFamily="34" charset="0"/>
            </a:endParaRPr>
          </a:p>
          <a:p>
            <a:pPr marL="457200" indent="-457200">
              <a:spcBef>
                <a:spcPct val="20000"/>
              </a:spcBef>
              <a:buClr>
                <a:schemeClr val="hlink"/>
              </a:buClr>
              <a:buSzPct val="140000"/>
              <a:buFont typeface="Wingdings" pitchFamily="2" charset="2"/>
              <a:buBlip>
                <a:blip r:embed="rId3"/>
              </a:buBlip>
            </a:pPr>
            <a:r>
              <a:rPr lang="en-US" sz="2400" dirty="0">
                <a:latin typeface="Tahoma" pitchFamily="34" charset="0"/>
              </a:rPr>
              <a:t>Tornado </a:t>
            </a:r>
            <a:r>
              <a:rPr lang="en-US" sz="2400" dirty="0" smtClean="0">
                <a:latin typeface="Tahoma" pitchFamily="34" charset="0"/>
              </a:rPr>
              <a:t>winds can </a:t>
            </a:r>
            <a:r>
              <a:rPr lang="en-US" sz="2400" dirty="0">
                <a:latin typeface="Tahoma" pitchFamily="34" charset="0"/>
              </a:rPr>
              <a:t>reach 300 mph.</a:t>
            </a:r>
            <a:endParaRPr lang="en-US" sz="2000" dirty="0">
              <a:effectLst>
                <a:outerShdw blurRad="38100" dist="38100" dir="2700000" algn="tl">
                  <a:srgbClr val="000000"/>
                </a:outerShdw>
              </a:effectLst>
              <a:latin typeface="Tahoma" pitchFamily="34" charset="0"/>
            </a:endParaRPr>
          </a:p>
        </p:txBody>
      </p:sp>
      <p:pic>
        <p:nvPicPr>
          <p:cNvPr id="4" name="Picture 2"/>
          <p:cNvPicPr>
            <a:picLocks noChangeAspect="1" noChangeArrowheads="1"/>
          </p:cNvPicPr>
          <p:nvPr/>
        </p:nvPicPr>
        <p:blipFill>
          <a:blip r:embed="rId4" cstate="print"/>
          <a:srcRect/>
          <a:stretch>
            <a:fillRect/>
          </a:stretch>
        </p:blipFill>
        <p:spPr bwMode="auto">
          <a:xfrm>
            <a:off x="7467600" y="4876800"/>
            <a:ext cx="939592" cy="1409030"/>
          </a:xfrm>
          <a:prstGeom prst="rect">
            <a:avLst/>
          </a:prstGeom>
          <a:noFill/>
          <a:ln w="9525">
            <a:noFill/>
            <a:miter lim="800000"/>
            <a:headEnd/>
            <a:tailEnd/>
          </a:ln>
          <a:effectLst/>
        </p:spPr>
      </p:pic>
    </p:spTree>
  </p:cSld>
  <p:clrMapOvr>
    <a:masterClrMapping/>
  </p:clrMapOvr>
  <p:transition advTm="3000"/>
  <p:timing>
    <p:tnLst>
      <p:par>
        <p:cTn id="1" dur="indefinite" restart="never" nodeType="tmRoot">
          <p:childTnLst>
            <p:seq concurrent="1" prevAc="none"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31746">
                                            <p:txEl>
                                              <p:charRg st="4294967295" end="4294967295"/>
                                            </p:txEl>
                                          </p:spTgt>
                                        </p:tgtEl>
                                        <p:attrNameLst>
                                          <p:attrName>style.visibility</p:attrName>
                                        </p:attrNameLst>
                                      </p:cBhvr>
                                      <p:to>
                                        <p:strVal val="visible"/>
                                      </p:to>
                                    </p:set>
                                    <p:animEffect transition="in" filter="fade">
                                      <p:cBhvr>
                                        <p:cTn id="7" dur="2000"/>
                                        <p:tgtEl>
                                          <p:spTgt spid="31746">
                                            <p:txEl>
                                              <p:charRg st="4294967295" end="4294967295"/>
                                            </p:txEl>
                                          </p:spTgt>
                                        </p:tgtEl>
                                      </p:cBhvr>
                                    </p:animEffect>
                                    <p:anim calcmode="lin" valueType="num">
                                      <p:cBhvr>
                                        <p:cTn id="8" dur="2000" fill="hold"/>
                                        <p:tgtEl>
                                          <p:spTgt spid="31746">
                                            <p:txEl>
                                              <p:charRg st="4294967295" end="4294967295"/>
                                            </p:txEl>
                                          </p:spTgt>
                                        </p:tgtEl>
                                        <p:attrNameLst>
                                          <p:attrName>ppt_w</p:attrName>
                                        </p:attrNameLst>
                                      </p:cBhvr>
                                      <p:tavLst>
                                        <p:tav tm="0" fmla="#ppt_w*sin(2.5*pi*$)">
                                          <p:val>
                                            <p:fltVal val="0"/>
                                          </p:val>
                                        </p:tav>
                                        <p:tav tm="100000">
                                          <p:val>
                                            <p:fltVal val="1"/>
                                          </p:val>
                                        </p:tav>
                                      </p:tavLst>
                                    </p:anim>
                                    <p:anim calcmode="lin" valueType="num">
                                      <p:cBhvr>
                                        <p:cTn id="9" dur="2000" fill="hold"/>
                                        <p:tgtEl>
                                          <p:spTgt spid="31746">
                                            <p:txEl>
                                              <p:charRg st="4294967295" end="4294967295"/>
                                            </p:txEl>
                                          </p:spTgt>
                                        </p:tgtEl>
                                        <p:attrNameLst>
                                          <p:attrName>ppt_h</p:attrName>
                                        </p:attrNameLst>
                                      </p:cBhvr>
                                      <p:tavLst>
                                        <p:tav tm="0">
                                          <p:val>
                                            <p:strVal val="#ppt_h"/>
                                          </p:val>
                                        </p:tav>
                                        <p:tav tm="100000">
                                          <p:val>
                                            <p:strVal val="#ppt_h"/>
                                          </p:val>
                                        </p:tav>
                                      </p:tavLst>
                                    </p:anim>
                                  </p:childTnLst>
                                </p:cTn>
                              </p:par>
                            </p:childTnLst>
                          </p:cTn>
                        </p:par>
                        <p:par>
                          <p:cTn id="10" fill="hold">
                            <p:stCondLst>
                              <p:cond delay="4400"/>
                            </p:stCondLst>
                            <p:childTnLst>
                              <p:par>
                                <p:cTn id="11" presetID="12" presetClass="entr" presetSubtype="4" fill="hold" grpId="0" nodeType="afterEffect">
                                  <p:stCondLst>
                                    <p:cond delay="0"/>
                                  </p:stCondLst>
                                  <p:childTnLst>
                                    <p:set>
                                      <p:cBhvr>
                                        <p:cTn id="12" dur="1" fill="hold">
                                          <p:stCondLst>
                                            <p:cond delay="0"/>
                                          </p:stCondLst>
                                        </p:cTn>
                                        <p:tgtEl>
                                          <p:spTgt spid="31755">
                                            <p:txEl>
                                              <p:pRg st="0" end="0"/>
                                            </p:txEl>
                                          </p:spTgt>
                                        </p:tgtEl>
                                        <p:attrNameLst>
                                          <p:attrName>style.visibility</p:attrName>
                                        </p:attrNameLst>
                                      </p:cBhvr>
                                      <p:to>
                                        <p:strVal val="visible"/>
                                      </p:to>
                                    </p:set>
                                    <p:animEffect transition="in" filter="slide(fromBottom)">
                                      <p:cBhvr>
                                        <p:cTn id="13" dur="2000">
                                          <p:stCondLst>
                                            <p:cond delay="0"/>
                                          </p:stCondLst>
                                        </p:cTn>
                                        <p:tgtEl>
                                          <p:spTgt spid="31755">
                                            <p:txEl>
                                              <p:pRg st="0" end="0"/>
                                            </p:txEl>
                                          </p:spTgt>
                                        </p:tgtEl>
                                      </p:cBhvr>
                                    </p:animEffect>
                                  </p:childTnLst>
                                </p:cTn>
                              </p:par>
                            </p:childTnLst>
                          </p:cTn>
                        </p:par>
                        <p:par>
                          <p:cTn id="14" fill="hold">
                            <p:stCondLst>
                              <p:cond delay="6400"/>
                            </p:stCondLst>
                            <p:childTnLst>
                              <p:par>
                                <p:cTn id="15" presetID="12" presetClass="entr" presetSubtype="4" fill="hold" grpId="0" nodeType="afterEffect">
                                  <p:stCondLst>
                                    <p:cond delay="0"/>
                                  </p:stCondLst>
                                  <p:childTnLst>
                                    <p:set>
                                      <p:cBhvr>
                                        <p:cTn id="16" dur="1" fill="hold">
                                          <p:stCondLst>
                                            <p:cond delay="0"/>
                                          </p:stCondLst>
                                        </p:cTn>
                                        <p:tgtEl>
                                          <p:spTgt spid="31755">
                                            <p:txEl>
                                              <p:pRg st="2" end="2"/>
                                            </p:txEl>
                                          </p:spTgt>
                                        </p:tgtEl>
                                        <p:attrNameLst>
                                          <p:attrName>style.visibility</p:attrName>
                                        </p:attrNameLst>
                                      </p:cBhvr>
                                      <p:to>
                                        <p:strVal val="visible"/>
                                      </p:to>
                                    </p:set>
                                    <p:animEffect transition="in" filter="slide(fromBottom)">
                                      <p:cBhvr>
                                        <p:cTn id="17" dur="2000">
                                          <p:stCondLst>
                                            <p:cond delay="0"/>
                                          </p:stCondLst>
                                        </p:cTn>
                                        <p:tgtEl>
                                          <p:spTgt spid="31755">
                                            <p:txEl>
                                              <p:pRg st="2" end="2"/>
                                            </p:txEl>
                                          </p:spTgt>
                                        </p:tgtEl>
                                      </p:cBhvr>
                                    </p:animEffect>
                                  </p:childTnLst>
                                </p:cTn>
                              </p:par>
                            </p:childTnLst>
                          </p:cTn>
                        </p:par>
                        <p:par>
                          <p:cTn id="18" fill="hold">
                            <p:stCondLst>
                              <p:cond delay="8399"/>
                            </p:stCondLst>
                            <p:childTnLst>
                              <p:par>
                                <p:cTn id="19" presetID="12" presetClass="entr" presetSubtype="4" fill="hold" grpId="0" nodeType="afterEffect">
                                  <p:stCondLst>
                                    <p:cond delay="0"/>
                                  </p:stCondLst>
                                  <p:childTnLst>
                                    <p:set>
                                      <p:cBhvr>
                                        <p:cTn id="20" dur="1" fill="hold">
                                          <p:stCondLst>
                                            <p:cond delay="0"/>
                                          </p:stCondLst>
                                        </p:cTn>
                                        <p:tgtEl>
                                          <p:spTgt spid="31755">
                                            <p:txEl>
                                              <p:pRg st="4" end="4"/>
                                            </p:txEl>
                                          </p:spTgt>
                                        </p:tgtEl>
                                        <p:attrNameLst>
                                          <p:attrName>style.visibility</p:attrName>
                                        </p:attrNameLst>
                                      </p:cBhvr>
                                      <p:to>
                                        <p:strVal val="visible"/>
                                      </p:to>
                                    </p:set>
                                    <p:animEffect transition="in" filter="slide(fromBottom)">
                                      <p:cBhvr>
                                        <p:cTn id="21" dur="2000">
                                          <p:stCondLst>
                                            <p:cond delay="0"/>
                                          </p:stCondLst>
                                        </p:cTn>
                                        <p:tgtEl>
                                          <p:spTgt spid="31755">
                                            <p:txEl>
                                              <p:pRg st="4" end="4"/>
                                            </p:txEl>
                                          </p:spTgt>
                                        </p:tgtEl>
                                      </p:cBhvr>
                                    </p:animEffect>
                                  </p:childTnLst>
                                </p:cTn>
                              </p:par>
                            </p:childTnLst>
                          </p:cTn>
                        </p:par>
                        <p:par>
                          <p:cTn id="22" fill="hold">
                            <p:stCondLst>
                              <p:cond delay="10399"/>
                            </p:stCondLst>
                            <p:childTnLst>
                              <p:par>
                                <p:cTn id="23" presetID="12" presetClass="entr" presetSubtype="4" fill="hold" grpId="0" nodeType="afterEffect">
                                  <p:stCondLst>
                                    <p:cond delay="0"/>
                                  </p:stCondLst>
                                  <p:childTnLst>
                                    <p:set>
                                      <p:cBhvr>
                                        <p:cTn id="24" dur="1" fill="hold">
                                          <p:stCondLst>
                                            <p:cond delay="0"/>
                                          </p:stCondLst>
                                        </p:cTn>
                                        <p:tgtEl>
                                          <p:spTgt spid="31755">
                                            <p:txEl>
                                              <p:pRg st="6" end="6"/>
                                            </p:txEl>
                                          </p:spTgt>
                                        </p:tgtEl>
                                        <p:attrNameLst>
                                          <p:attrName>style.visibility</p:attrName>
                                        </p:attrNameLst>
                                      </p:cBhvr>
                                      <p:to>
                                        <p:strVal val="visible"/>
                                      </p:to>
                                    </p:set>
                                    <p:animEffect transition="in" filter="slide(fromBottom)">
                                      <p:cBhvr>
                                        <p:cTn id="25" dur="2000">
                                          <p:stCondLst>
                                            <p:cond delay="0"/>
                                          </p:stCondLst>
                                        </p:cTn>
                                        <p:tgtEl>
                                          <p:spTgt spid="31755">
                                            <p:txEl>
                                              <p:pRg st="6" end="6"/>
                                            </p:txEl>
                                          </p:spTgt>
                                        </p:tgtEl>
                                      </p:cBhvr>
                                    </p:animEffect>
                                  </p:childTnLst>
                                </p:cTn>
                              </p:par>
                            </p:childTnLst>
                          </p:cTn>
                        </p:par>
                        <p:par>
                          <p:cTn id="26" fill="hold">
                            <p:stCondLst>
                              <p:cond delay="12399"/>
                            </p:stCondLst>
                            <p:childTnLst>
                              <p:par>
                                <p:cTn id="27" presetID="12" presetClass="entr" presetSubtype="4" fill="hold" grpId="0" nodeType="afterEffect">
                                  <p:stCondLst>
                                    <p:cond delay="0"/>
                                  </p:stCondLst>
                                  <p:childTnLst>
                                    <p:set>
                                      <p:cBhvr>
                                        <p:cTn id="28" dur="1" fill="hold">
                                          <p:stCondLst>
                                            <p:cond delay="0"/>
                                          </p:stCondLst>
                                        </p:cTn>
                                        <p:tgtEl>
                                          <p:spTgt spid="31755">
                                            <p:txEl>
                                              <p:pRg st="8" end="8"/>
                                            </p:txEl>
                                          </p:spTgt>
                                        </p:tgtEl>
                                        <p:attrNameLst>
                                          <p:attrName>style.visibility</p:attrName>
                                        </p:attrNameLst>
                                      </p:cBhvr>
                                      <p:to>
                                        <p:strVal val="visible"/>
                                      </p:to>
                                    </p:set>
                                    <p:animEffect transition="in" filter="slide(fromBottom)">
                                      <p:cBhvr>
                                        <p:cTn id="29" dur="2000">
                                          <p:stCondLst>
                                            <p:cond delay="0"/>
                                          </p:stCondLst>
                                        </p:cTn>
                                        <p:tgtEl>
                                          <p:spTgt spid="3175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5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368300"/>
            <a:ext cx="9144000" cy="1143000"/>
          </a:xfrm>
        </p:spPr>
        <p:txBody>
          <a:bodyPr/>
          <a:lstStyle/>
          <a:p>
            <a:r>
              <a:rPr lang="en-US" dirty="0"/>
              <a:t>Tornado Facts</a:t>
            </a:r>
          </a:p>
        </p:txBody>
      </p:sp>
      <p:sp>
        <p:nvSpPr>
          <p:cNvPr id="33795" name="Rectangle 3"/>
          <p:cNvSpPr>
            <a:spLocks noGrp="1" noChangeArrowheads="1"/>
          </p:cNvSpPr>
          <p:nvPr>
            <p:ph type="body" sz="half" idx="1"/>
          </p:nvPr>
        </p:nvSpPr>
        <p:spPr>
          <a:xfrm>
            <a:off x="681038" y="1628775"/>
            <a:ext cx="7994650" cy="4895850"/>
          </a:xfrm>
        </p:spPr>
        <p:txBody>
          <a:bodyPr/>
          <a:lstStyle/>
          <a:p>
            <a:pPr>
              <a:lnSpc>
                <a:spcPct val="80000"/>
              </a:lnSpc>
            </a:pPr>
            <a:r>
              <a:rPr lang="en-US" sz="2400" dirty="0">
                <a:effectLst/>
              </a:rPr>
              <a:t>Tornadoes can be a mile or more wide.</a:t>
            </a:r>
          </a:p>
          <a:p>
            <a:pPr>
              <a:lnSpc>
                <a:spcPct val="80000"/>
              </a:lnSpc>
              <a:buFont typeface="Wingdings" pitchFamily="2" charset="2"/>
              <a:buNone/>
            </a:pPr>
            <a:r>
              <a:rPr lang="en-US" sz="2400" dirty="0">
                <a:effectLst/>
              </a:rPr>
              <a:t> </a:t>
            </a:r>
          </a:p>
          <a:p>
            <a:pPr>
              <a:lnSpc>
                <a:spcPct val="80000"/>
              </a:lnSpc>
            </a:pPr>
            <a:r>
              <a:rPr lang="en-US" sz="2400" dirty="0">
                <a:effectLst/>
              </a:rPr>
              <a:t>Tornadoes can travel at speeds from almost stationary to 70mph. </a:t>
            </a:r>
          </a:p>
          <a:p>
            <a:pPr>
              <a:lnSpc>
                <a:spcPct val="80000"/>
              </a:lnSpc>
              <a:buFont typeface="Wingdings" pitchFamily="2" charset="2"/>
              <a:buNone/>
            </a:pPr>
            <a:endParaRPr lang="en-US" sz="2400" dirty="0">
              <a:effectLst/>
            </a:endParaRPr>
          </a:p>
          <a:p>
            <a:pPr>
              <a:lnSpc>
                <a:spcPct val="80000"/>
              </a:lnSpc>
            </a:pPr>
            <a:r>
              <a:rPr lang="en-US" sz="2400" dirty="0">
                <a:effectLst/>
              </a:rPr>
              <a:t>The life of a tornado can exceed one hour.</a:t>
            </a:r>
          </a:p>
          <a:p>
            <a:pPr>
              <a:lnSpc>
                <a:spcPct val="80000"/>
              </a:lnSpc>
              <a:buFont typeface="Wingdings" pitchFamily="2" charset="2"/>
              <a:buNone/>
            </a:pPr>
            <a:r>
              <a:rPr lang="en-US" sz="2400" dirty="0">
                <a:effectLst/>
              </a:rPr>
              <a:t> </a:t>
            </a:r>
          </a:p>
          <a:p>
            <a:pPr>
              <a:lnSpc>
                <a:spcPct val="80000"/>
              </a:lnSpc>
            </a:pPr>
            <a:r>
              <a:rPr lang="en-US" sz="2400" dirty="0">
                <a:effectLst/>
              </a:rPr>
              <a:t>Tornadoes most likely occur between 3 and 9 pm.</a:t>
            </a:r>
          </a:p>
          <a:p>
            <a:pPr>
              <a:lnSpc>
                <a:spcPct val="80000"/>
              </a:lnSpc>
              <a:buFont typeface="Wingdings" pitchFamily="2" charset="2"/>
              <a:buNone/>
            </a:pPr>
            <a:r>
              <a:rPr lang="en-US" sz="2400" dirty="0">
                <a:effectLst/>
              </a:rPr>
              <a:t> </a:t>
            </a:r>
          </a:p>
          <a:p>
            <a:pPr>
              <a:lnSpc>
                <a:spcPct val="80000"/>
              </a:lnSpc>
            </a:pPr>
            <a:r>
              <a:rPr lang="en-US" sz="2400" dirty="0">
                <a:effectLst/>
              </a:rPr>
              <a:t>Tornadoes may appear transparent until dust and debris are picked up. </a:t>
            </a:r>
          </a:p>
          <a:p>
            <a:pPr>
              <a:lnSpc>
                <a:spcPct val="80000"/>
              </a:lnSpc>
            </a:pPr>
            <a:endParaRPr lang="en-US" sz="2400" dirty="0">
              <a:effectLst/>
            </a:endParaRPr>
          </a:p>
          <a:p>
            <a:pPr>
              <a:lnSpc>
                <a:spcPct val="80000"/>
              </a:lnSpc>
            </a:pPr>
            <a:r>
              <a:rPr lang="en-US" sz="2400" dirty="0">
                <a:effectLst/>
              </a:rPr>
              <a:t>On average, tornadoes kill about 60 people a year. </a:t>
            </a:r>
          </a:p>
          <a:p>
            <a:pPr>
              <a:lnSpc>
                <a:spcPct val="80000"/>
              </a:lnSpc>
            </a:pPr>
            <a:endParaRPr lang="en-US" sz="2400" dirty="0">
              <a:effectLst/>
            </a:endParaRPr>
          </a:p>
        </p:txBody>
      </p:sp>
      <p:pic>
        <p:nvPicPr>
          <p:cNvPr id="4" name="Picture 2"/>
          <p:cNvPicPr>
            <a:picLocks noChangeAspect="1" noChangeArrowheads="1"/>
          </p:cNvPicPr>
          <p:nvPr/>
        </p:nvPicPr>
        <p:blipFill>
          <a:blip r:embed="rId3" cstate="print"/>
          <a:srcRect/>
          <a:stretch>
            <a:fillRect/>
          </a:stretch>
        </p:blipFill>
        <p:spPr bwMode="auto">
          <a:xfrm>
            <a:off x="7391400" y="609600"/>
            <a:ext cx="939592" cy="1409030"/>
          </a:xfrm>
          <a:prstGeom prst="rect">
            <a:avLst/>
          </a:prstGeom>
          <a:noFill/>
          <a:ln w="9525">
            <a:noFill/>
            <a:miter lim="800000"/>
            <a:headEnd/>
            <a:tailEnd/>
          </a:ln>
          <a:effectLst/>
        </p:spPr>
      </p:pic>
    </p:spTree>
  </p:cSld>
  <p:clrMapOvr>
    <a:masterClrMapping/>
  </p:clrMapOvr>
  <p:transition advTm="3000"/>
  <p:timing>
    <p:tnLst>
      <p:par>
        <p:cTn id="1" dur="indefinite" restart="never" nodeType="tmRoot">
          <p:childTnLst>
            <p:seq concurrent="1" prevAc="none"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slide(fromBottom)">
                                      <p:cBhvr>
                                        <p:cTn id="7" dur="2000">
                                          <p:stCondLst>
                                            <p:cond delay="0"/>
                                          </p:stCondLst>
                                        </p:cTn>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3795">
                                            <p:txEl>
                                              <p:pRg st="2" end="2"/>
                                            </p:txEl>
                                          </p:spTgt>
                                        </p:tgtEl>
                                        <p:attrNameLst>
                                          <p:attrName>style.visibility</p:attrName>
                                        </p:attrNameLst>
                                      </p:cBhvr>
                                      <p:to>
                                        <p:strVal val="visible"/>
                                      </p:to>
                                    </p:set>
                                    <p:animEffect transition="in" filter="slide(fromBottom)">
                                      <p:cBhvr>
                                        <p:cTn id="12" dur="2000">
                                          <p:stCondLst>
                                            <p:cond delay="0"/>
                                          </p:stCondLst>
                                        </p:cTn>
                                        <p:tgtEl>
                                          <p:spTgt spid="337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3795">
                                            <p:txEl>
                                              <p:pRg st="4" end="4"/>
                                            </p:txEl>
                                          </p:spTgt>
                                        </p:tgtEl>
                                        <p:attrNameLst>
                                          <p:attrName>style.visibility</p:attrName>
                                        </p:attrNameLst>
                                      </p:cBhvr>
                                      <p:to>
                                        <p:strVal val="visible"/>
                                      </p:to>
                                    </p:set>
                                    <p:animEffect transition="in" filter="slide(fromBottom)">
                                      <p:cBhvr>
                                        <p:cTn id="17" dur="2000">
                                          <p:stCondLst>
                                            <p:cond delay="0"/>
                                          </p:stCondLst>
                                        </p:cTn>
                                        <p:tgtEl>
                                          <p:spTgt spid="3379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3795">
                                            <p:txEl>
                                              <p:pRg st="6" end="6"/>
                                            </p:txEl>
                                          </p:spTgt>
                                        </p:tgtEl>
                                        <p:attrNameLst>
                                          <p:attrName>style.visibility</p:attrName>
                                        </p:attrNameLst>
                                      </p:cBhvr>
                                      <p:to>
                                        <p:strVal val="visible"/>
                                      </p:to>
                                    </p:set>
                                    <p:animEffect transition="in" filter="slide(fromBottom)">
                                      <p:cBhvr>
                                        <p:cTn id="22" dur="2000">
                                          <p:stCondLst>
                                            <p:cond delay="0"/>
                                          </p:stCondLst>
                                        </p:cTn>
                                        <p:tgtEl>
                                          <p:spTgt spid="3379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3795">
                                            <p:txEl>
                                              <p:pRg st="8" end="8"/>
                                            </p:txEl>
                                          </p:spTgt>
                                        </p:tgtEl>
                                        <p:attrNameLst>
                                          <p:attrName>style.visibility</p:attrName>
                                        </p:attrNameLst>
                                      </p:cBhvr>
                                      <p:to>
                                        <p:strVal val="visible"/>
                                      </p:to>
                                    </p:set>
                                    <p:animEffect transition="in" filter="slide(fromBottom)">
                                      <p:cBhvr>
                                        <p:cTn id="27" dur="2000">
                                          <p:stCondLst>
                                            <p:cond delay="0"/>
                                          </p:stCondLst>
                                        </p:cTn>
                                        <p:tgtEl>
                                          <p:spTgt spid="3379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3795">
                                            <p:txEl>
                                              <p:pRg st="10" end="10"/>
                                            </p:txEl>
                                          </p:spTgt>
                                        </p:tgtEl>
                                        <p:attrNameLst>
                                          <p:attrName>style.visibility</p:attrName>
                                        </p:attrNameLst>
                                      </p:cBhvr>
                                      <p:to>
                                        <p:strVal val="visible"/>
                                      </p:to>
                                    </p:set>
                                    <p:animEffect transition="in" filter="slide(fromBottom)">
                                      <p:cBhvr>
                                        <p:cTn id="32" dur="2000">
                                          <p:stCondLst>
                                            <p:cond delay="0"/>
                                          </p:stCondLst>
                                        </p:cTn>
                                        <p:tgtEl>
                                          <p:spTgt spid="3379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042988" y="2384425"/>
          <a:ext cx="75438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218" name="Rectangle 2"/>
          <p:cNvSpPr>
            <a:spLocks noGrp="1" noChangeArrowheads="1"/>
          </p:cNvSpPr>
          <p:nvPr>
            <p:ph type="title"/>
          </p:nvPr>
        </p:nvSpPr>
        <p:spPr>
          <a:xfrm>
            <a:off x="0" y="333375"/>
            <a:ext cx="9144000" cy="1143000"/>
          </a:xfrm>
        </p:spPr>
        <p:txBody>
          <a:bodyPr/>
          <a:lstStyle/>
          <a:p>
            <a:r>
              <a:rPr lang="en-US" dirty="0"/>
              <a:t>Tornado Strength</a:t>
            </a:r>
            <a:endParaRPr lang="en-US" sz="4800" dirty="0"/>
          </a:p>
        </p:txBody>
      </p:sp>
      <p:sp>
        <p:nvSpPr>
          <p:cNvPr id="9221" name="Text Box 5"/>
          <p:cNvSpPr txBox="1">
            <a:spLocks noChangeArrowheads="1"/>
          </p:cNvSpPr>
          <p:nvPr/>
        </p:nvSpPr>
        <p:spPr bwMode="auto">
          <a:xfrm>
            <a:off x="0" y="1376363"/>
            <a:ext cx="9144000" cy="641350"/>
          </a:xfrm>
          <a:prstGeom prst="rect">
            <a:avLst/>
          </a:prstGeom>
          <a:noFill/>
          <a:ln w="9525">
            <a:noFill/>
            <a:miter lim="800000"/>
            <a:headEnd/>
            <a:tailEnd/>
          </a:ln>
          <a:effectLst/>
        </p:spPr>
        <p:txBody>
          <a:bodyPr>
            <a:spAutoFit/>
          </a:bodyPr>
          <a:lstStyle/>
          <a:p>
            <a:pPr marL="257175" indent="-257175" algn="ctr"/>
            <a:r>
              <a:rPr lang="en-US" dirty="0">
                <a:effectLst>
                  <a:outerShdw blurRad="38100" dist="38100" dir="2700000" algn="tl">
                    <a:srgbClr val="000000"/>
                  </a:outerShdw>
                </a:effectLst>
                <a:latin typeface="+mj-lt"/>
              </a:rPr>
              <a:t>The strength of a tornado is determined by using the </a:t>
            </a:r>
          </a:p>
          <a:p>
            <a:pPr marL="257175" indent="-257175" algn="ctr"/>
            <a:r>
              <a:rPr lang="en-US" dirty="0">
                <a:effectLst>
                  <a:outerShdw blurRad="38100" dist="38100" dir="2700000" algn="tl">
                    <a:srgbClr val="000000"/>
                  </a:outerShdw>
                </a:effectLst>
                <a:latin typeface="+mj-lt"/>
              </a:rPr>
              <a:t>Fujita - Pearson Tornado Scale</a:t>
            </a:r>
            <a:r>
              <a:rPr lang="en-US" dirty="0">
                <a:latin typeface="+mj-lt"/>
              </a:rPr>
              <a:t> </a:t>
            </a:r>
          </a:p>
        </p:txBody>
      </p:sp>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9218">
                                            <p:txEl>
                                              <p:charRg st="4294967295" end="4294967295"/>
                                            </p:txEl>
                                          </p:spTgt>
                                        </p:tgtEl>
                                        <p:attrNameLst>
                                          <p:attrName>style.visibility</p:attrName>
                                        </p:attrNameLst>
                                      </p:cBhvr>
                                      <p:to>
                                        <p:strVal val="visible"/>
                                      </p:to>
                                    </p:set>
                                    <p:animEffect transition="in" filter="fade">
                                      <p:cBhvr>
                                        <p:cTn id="7" dur="250"/>
                                        <p:tgtEl>
                                          <p:spTgt spid="9218">
                                            <p:txEl>
                                              <p:charRg st="4294967295" end="4294967295"/>
                                            </p:txEl>
                                          </p:spTgt>
                                        </p:tgtEl>
                                      </p:cBhvr>
                                    </p:animEffect>
                                    <p:animScale>
                                      <p:cBhvr>
                                        <p:cTn id="8" dur="250" accel="100000"/>
                                        <p:tgtEl>
                                          <p:spTgt spid="9218">
                                            <p:txEl>
                                              <p:charRg st="4294967295" end="4294967295"/>
                                            </p:txEl>
                                          </p:spTgt>
                                        </p:tgtEl>
                                      </p:cBhvr>
                                      <p:from x="10000" y="10000"/>
                                      <p:to x="90000" y="90000"/>
                                    </p:animScale>
                                    <p:animScale>
                                      <p:cBhvr>
                                        <p:cTn id="9" dur="100" decel="100000">
                                          <p:stCondLst>
                                            <p:cond delay="250"/>
                                          </p:stCondLst>
                                        </p:cTn>
                                        <p:tgtEl>
                                          <p:spTgt spid="9218">
                                            <p:txEl>
                                              <p:charRg st="4294967295" end="4294967295"/>
                                            </p:txEl>
                                          </p:spTgt>
                                        </p:tgtEl>
                                      </p:cBhvr>
                                      <p:from x="90000" y="90000"/>
                                      <p:to x="85000" y="85000"/>
                                    </p:animScale>
                                    <p:animScale>
                                      <p:cBhvr>
                                        <p:cTn id="10" dur="648" accel="100000" fill="hold">
                                          <p:stCondLst>
                                            <p:cond delay="349"/>
                                          </p:stCondLst>
                                        </p:cTn>
                                        <p:tgtEl>
                                          <p:spTgt spid="9218">
                                            <p:txEl>
                                              <p:charRg st="4294967295" end="4294967295"/>
                                            </p:txEl>
                                          </p:spTgt>
                                        </p:tgtEl>
                                      </p:cBhvr>
                                      <p:from x="85000" y="85000"/>
                                      <p:to x="100000" y="100000"/>
                                    </p:animScale>
                                    <p:anim calcmode="lin" valueType="num">
                                      <p:cBhvr>
                                        <p:cTn id="11" dur="250" fill="hold"/>
                                        <p:tgtEl>
                                          <p:spTgt spid="9218">
                                            <p:txEl>
                                              <p:charRg st="4294967295" end="4294967295"/>
                                            </p:txEl>
                                          </p:spTgt>
                                        </p:tgtEl>
                                        <p:attrNameLst>
                                          <p:attrName>ppt_x</p:attrName>
                                        </p:attrNameLst>
                                      </p:cBhvr>
                                      <p:tavLst>
                                        <p:tav tm="0">
                                          <p:val>
                                            <p:strVal val="-#ppt_w"/>
                                          </p:val>
                                        </p:tav>
                                        <p:tav tm="100000">
                                          <p:val>
                                            <p:strVal val="#ppt_x"/>
                                          </p:val>
                                        </p:tav>
                                      </p:tavLst>
                                    </p:anim>
                                    <p:anim calcmode="lin" valueType="num">
                                      <p:cBhvr>
                                        <p:cTn id="12" dur="250" fill="hold"/>
                                        <p:tgtEl>
                                          <p:spTgt spid="9218">
                                            <p:txEl>
                                              <p:charRg st="4294967295" end="4294967295"/>
                                            </p:txEl>
                                          </p:spTgt>
                                        </p:tgtEl>
                                        <p:attrNameLst>
                                          <p:attrName>ppt_y</p:attrName>
                                        </p:attrNameLst>
                                      </p:cBhvr>
                                      <p:tavLst>
                                        <p:tav tm="0">
                                          <p:val>
                                            <p:strVal val="#ppt_y-.3"/>
                                          </p:val>
                                        </p:tav>
                                        <p:tav tm="100000">
                                          <p:val>
                                            <p:strVal val="#ppt_y"/>
                                          </p:val>
                                        </p:tav>
                                      </p:tavLst>
                                    </p:anim>
                                  </p:childTnLst>
                                </p:cTn>
                              </p:par>
                            </p:childTnLst>
                          </p:cTn>
                        </p:par>
                        <p:par>
                          <p:cTn id="13" fill="hold">
                            <p:stCondLst>
                              <p:cond delay="10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9221">
                                            <p:txEl>
                                              <p:pRg st="0" end="0"/>
                                            </p:txEl>
                                          </p:spTgt>
                                        </p:tgtEl>
                                        <p:attrNameLst>
                                          <p:attrName>style.visibility</p:attrName>
                                        </p:attrNameLst>
                                      </p:cBhvr>
                                      <p:to>
                                        <p:strVal val="visible"/>
                                      </p:to>
                                    </p:set>
                                    <p:anim calcmode="lin" valueType="num">
                                      <p:cBhvr>
                                        <p:cTn id="16" dur="500" fill="hold">
                                          <p:stCondLst>
                                            <p:cond delay="0"/>
                                          </p:stCondLst>
                                        </p:cTn>
                                        <p:tgtEl>
                                          <p:spTgt spid="922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stCondLst>
                                            <p:cond delay="0"/>
                                          </p:stCondLst>
                                        </p:cTn>
                                        <p:tgtEl>
                                          <p:spTgt spid="9221">
                                            <p:txEl>
                                              <p:pRg st="0" end="0"/>
                                            </p:txEl>
                                          </p:spTgt>
                                        </p:tgtEl>
                                        <p:attrNameLst>
                                          <p:attrName>ppt_y</p:attrName>
                                        </p:attrNameLst>
                                      </p:cBhvr>
                                      <p:tavLst>
                                        <p:tav tm="0">
                                          <p:val>
                                            <p:strVal val="#ppt_y"/>
                                          </p:val>
                                        </p:tav>
                                        <p:tav tm="100000">
                                          <p:val>
                                            <p:strVal val="#ppt_y"/>
                                          </p:val>
                                        </p:tav>
                                      </p:tavLst>
                                    </p:anim>
                                    <p:anim calcmode="lin" valueType="num">
                                      <p:cBhvr>
                                        <p:cTn id="18" dur="500" fill="hold">
                                          <p:stCondLst>
                                            <p:cond delay="0"/>
                                          </p:stCondLst>
                                        </p:cTn>
                                        <p:tgtEl>
                                          <p:spTgt spid="922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stCondLst>
                                            <p:cond delay="0"/>
                                          </p:stCondLst>
                                        </p:cTn>
                                        <p:tgtEl>
                                          <p:spTgt spid="922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stCondLst>
                                            <p:cond delay="0"/>
                                          </p:stCondLst>
                                        </p:cTn>
                                        <p:tgtEl>
                                          <p:spTgt spid="9221">
                                            <p:txEl>
                                              <p:pRg st="0" end="0"/>
                                            </p:txEl>
                                          </p:spTgt>
                                        </p:tgtEl>
                                      </p:cBhvr>
                                    </p:animEffect>
                                  </p:childTnLst>
                                </p:cTn>
                              </p:par>
                            </p:childTnLst>
                          </p:cTn>
                        </p:par>
                        <p:par>
                          <p:cTn id="21" fill="hold">
                            <p:stCondLst>
                              <p:cond delay="365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9221">
                                            <p:txEl>
                                              <p:pRg st="1" end="1"/>
                                            </p:txEl>
                                          </p:spTgt>
                                        </p:tgtEl>
                                        <p:attrNameLst>
                                          <p:attrName>style.visibility</p:attrName>
                                        </p:attrNameLst>
                                      </p:cBhvr>
                                      <p:to>
                                        <p:strVal val="visible"/>
                                      </p:to>
                                    </p:set>
                                    <p:anim calcmode="lin" valueType="num">
                                      <p:cBhvr>
                                        <p:cTn id="24" dur="2000" fill="hold">
                                          <p:stCondLst>
                                            <p:cond delay="0"/>
                                          </p:stCondLst>
                                        </p:cTn>
                                        <p:tgtEl>
                                          <p:spTgt spid="9221">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2000" fill="hold">
                                          <p:stCondLst>
                                            <p:cond delay="0"/>
                                          </p:stCondLst>
                                        </p:cTn>
                                        <p:tgtEl>
                                          <p:spTgt spid="9221">
                                            <p:txEl>
                                              <p:pRg st="1" end="1"/>
                                            </p:txEl>
                                          </p:spTgt>
                                        </p:tgtEl>
                                        <p:attrNameLst>
                                          <p:attrName>ppt_y</p:attrName>
                                        </p:attrNameLst>
                                      </p:cBhvr>
                                      <p:tavLst>
                                        <p:tav tm="0">
                                          <p:val>
                                            <p:strVal val="#ppt_y"/>
                                          </p:val>
                                        </p:tav>
                                        <p:tav tm="100000">
                                          <p:val>
                                            <p:strVal val="#ppt_y"/>
                                          </p:val>
                                        </p:tav>
                                      </p:tavLst>
                                    </p:anim>
                                    <p:anim calcmode="lin" valueType="num">
                                      <p:cBhvr>
                                        <p:cTn id="26" dur="2000" fill="hold">
                                          <p:stCondLst>
                                            <p:cond delay="0"/>
                                          </p:stCondLst>
                                        </p:cTn>
                                        <p:tgtEl>
                                          <p:spTgt spid="9221">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2000" fill="hold">
                                          <p:stCondLst>
                                            <p:cond delay="0"/>
                                          </p:stCondLst>
                                        </p:cTn>
                                        <p:tgtEl>
                                          <p:spTgt spid="9221">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2000" tmFilter="0,0; .5, 1; 1, 1">
                                          <p:stCondLst>
                                            <p:cond delay="0"/>
                                          </p:stCondLst>
                                        </p:cTn>
                                        <p:tgtEl>
                                          <p:spTgt spid="92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21"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r>
              <a:rPr lang="en-US" sz="4000" dirty="0"/>
              <a:t>States Where Most </a:t>
            </a:r>
            <a:br>
              <a:rPr lang="en-US" sz="4000" dirty="0"/>
            </a:br>
            <a:r>
              <a:rPr lang="en-US" sz="4000" dirty="0"/>
              <a:t>Tornadoes Occur</a:t>
            </a:r>
          </a:p>
        </p:txBody>
      </p:sp>
      <p:sp>
        <p:nvSpPr>
          <p:cNvPr id="23555" name="Rectangle 3"/>
          <p:cNvSpPr>
            <a:spLocks noGrp="1" noChangeArrowheads="1"/>
          </p:cNvSpPr>
          <p:nvPr>
            <p:ph sz="half" idx="1"/>
          </p:nvPr>
        </p:nvSpPr>
        <p:spPr/>
        <p:txBody>
          <a:bodyPr/>
          <a:lstStyle/>
          <a:p>
            <a:pPr marL="1203325" indent="-568325">
              <a:buSzTx/>
              <a:buFontTx/>
              <a:buAutoNum type="arabicPeriod"/>
            </a:pPr>
            <a:r>
              <a:rPr lang="en-US" dirty="0"/>
              <a:t>Texas</a:t>
            </a:r>
          </a:p>
          <a:p>
            <a:pPr marL="1203325" indent="-568325">
              <a:buSzTx/>
              <a:buFontTx/>
              <a:buAutoNum type="arabicPeriod"/>
            </a:pPr>
            <a:r>
              <a:rPr lang="en-US" dirty="0"/>
              <a:t>Oklahoma*</a:t>
            </a:r>
          </a:p>
          <a:p>
            <a:pPr marL="1203325" indent="-568325">
              <a:buSzTx/>
              <a:buFontTx/>
              <a:buAutoNum type="arabicPeriod"/>
            </a:pPr>
            <a:r>
              <a:rPr lang="en-US" dirty="0"/>
              <a:t>Kansas</a:t>
            </a:r>
          </a:p>
          <a:p>
            <a:pPr marL="1203325" indent="-568325">
              <a:buSzTx/>
              <a:buFontTx/>
              <a:buAutoNum type="arabicPeriod"/>
            </a:pPr>
            <a:r>
              <a:rPr lang="en-US" dirty="0"/>
              <a:t>Florida</a:t>
            </a:r>
          </a:p>
          <a:p>
            <a:pPr marL="1203325" indent="-568325">
              <a:buSzTx/>
              <a:buFontTx/>
              <a:buAutoNum type="arabicPeriod"/>
            </a:pPr>
            <a:r>
              <a:rPr lang="en-US" dirty="0"/>
              <a:t>Nebraska</a:t>
            </a:r>
          </a:p>
        </p:txBody>
      </p:sp>
      <p:sp>
        <p:nvSpPr>
          <p:cNvPr id="23556" name="Rectangle 4"/>
          <p:cNvSpPr>
            <a:spLocks noGrp="1" noChangeArrowheads="1"/>
          </p:cNvSpPr>
          <p:nvPr>
            <p:ph sz="half" idx="2"/>
          </p:nvPr>
        </p:nvSpPr>
        <p:spPr/>
        <p:txBody>
          <a:bodyPr/>
          <a:lstStyle/>
          <a:p>
            <a:pPr marL="533400" indent="-533400">
              <a:buSzTx/>
              <a:buFontTx/>
              <a:buAutoNum type="arabicPeriod" startAt="6"/>
            </a:pPr>
            <a:r>
              <a:rPr lang="en-US" dirty="0"/>
              <a:t>Iowa</a:t>
            </a:r>
          </a:p>
          <a:p>
            <a:pPr marL="533400" indent="-533400">
              <a:buSzTx/>
              <a:buFontTx/>
              <a:buAutoNum type="arabicPeriod" startAt="6"/>
            </a:pPr>
            <a:r>
              <a:rPr lang="en-US" dirty="0"/>
              <a:t>Missouri</a:t>
            </a:r>
          </a:p>
          <a:p>
            <a:pPr marL="533400" indent="-533400">
              <a:buSzTx/>
              <a:buFontTx/>
              <a:buAutoNum type="arabicPeriod" startAt="6"/>
            </a:pPr>
            <a:r>
              <a:rPr lang="en-US" dirty="0"/>
              <a:t>Illinois</a:t>
            </a:r>
          </a:p>
          <a:p>
            <a:pPr marL="533400" indent="-533400">
              <a:buSzTx/>
              <a:buFontTx/>
              <a:buAutoNum type="arabicPeriod" startAt="6"/>
            </a:pPr>
            <a:r>
              <a:rPr lang="en-US" dirty="0"/>
              <a:t>Louisiana</a:t>
            </a:r>
          </a:p>
          <a:p>
            <a:pPr marL="533400" indent="-533400">
              <a:buSzTx/>
              <a:buFontTx/>
              <a:buAutoNum type="arabicPeriod" startAt="6"/>
            </a:pPr>
            <a:r>
              <a:rPr lang="en-US" dirty="0"/>
              <a:t>Colorado</a:t>
            </a:r>
          </a:p>
        </p:txBody>
      </p:sp>
      <p:sp>
        <p:nvSpPr>
          <p:cNvPr id="23559" name="Text Box 7"/>
          <p:cNvSpPr txBox="1">
            <a:spLocks noChangeArrowheads="1"/>
          </p:cNvSpPr>
          <p:nvPr/>
        </p:nvSpPr>
        <p:spPr bwMode="auto">
          <a:xfrm>
            <a:off x="0" y="5802313"/>
            <a:ext cx="9144000" cy="366712"/>
          </a:xfrm>
          <a:prstGeom prst="rect">
            <a:avLst/>
          </a:prstGeom>
          <a:noFill/>
          <a:ln w="9525">
            <a:noFill/>
            <a:miter lim="800000"/>
            <a:headEnd/>
            <a:tailEnd/>
          </a:ln>
          <a:effectLst/>
        </p:spPr>
        <p:txBody>
          <a:bodyPr>
            <a:spAutoFit/>
          </a:bodyPr>
          <a:lstStyle/>
          <a:p>
            <a:pPr algn="ctr"/>
            <a:r>
              <a:rPr lang="en-US" dirty="0"/>
              <a:t>*Oklahoma City has been hit by more tornadoes than any other city since 1890</a:t>
            </a:r>
          </a:p>
        </p:txBody>
      </p:sp>
      <p:pic>
        <p:nvPicPr>
          <p:cNvPr id="1026" name="Picture 2"/>
          <p:cNvPicPr>
            <a:picLocks noChangeAspect="1" noChangeArrowheads="1"/>
          </p:cNvPicPr>
          <p:nvPr/>
        </p:nvPicPr>
        <p:blipFill>
          <a:blip r:embed="rId2" cstate="print"/>
          <a:srcRect/>
          <a:stretch>
            <a:fillRect/>
          </a:stretch>
        </p:blipFill>
        <p:spPr bwMode="auto">
          <a:xfrm>
            <a:off x="7391400" y="609600"/>
            <a:ext cx="939592" cy="1409030"/>
          </a:xfrm>
          <a:prstGeom prst="rect">
            <a:avLst/>
          </a:prstGeom>
          <a:noFill/>
          <a:ln w="9525">
            <a:noFill/>
            <a:miter lim="800000"/>
            <a:headEnd/>
            <a:tailEnd/>
          </a:ln>
          <a:effectLst/>
        </p:spPr>
      </p:pic>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10000"/>
                                  </p:iterate>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500">
                                          <p:stCondLst>
                                            <p:cond delay="0"/>
                                          </p:stCondLst>
                                        </p:cTn>
                                        <p:tgtEl>
                                          <p:spTgt spid="23555">
                                            <p:txEl>
                                              <p:pRg st="0" end="0"/>
                                            </p:txEl>
                                          </p:spTgt>
                                        </p:tgtEl>
                                      </p:cBhvr>
                                    </p:animEffect>
                                  </p:childTnLst>
                                </p:cTn>
                              </p:par>
                            </p:childTnLst>
                          </p:cTn>
                        </p:par>
                        <p:par>
                          <p:cTn id="8" fill="hold">
                            <p:stCondLst>
                              <p:cond delay="700"/>
                            </p:stCondLst>
                            <p:childTnLst>
                              <p:par>
                                <p:cTn id="9" presetID="10" presetClass="entr" presetSubtype="0" fill="hold" grpId="0" nodeType="afterEffect">
                                  <p:stCondLst>
                                    <p:cond delay="0"/>
                                  </p:stCondLst>
                                  <p:iterate type="lt">
                                    <p:tmPct val="10000"/>
                                  </p:iterate>
                                  <p:childTnLst>
                                    <p:set>
                                      <p:cBhvr>
                                        <p:cTn id="10" dur="1" fill="hold">
                                          <p:stCondLst>
                                            <p:cond delay="0"/>
                                          </p:stCondLst>
                                        </p:cTn>
                                        <p:tgtEl>
                                          <p:spTgt spid="23555">
                                            <p:txEl>
                                              <p:pRg st="1" end="1"/>
                                            </p:txEl>
                                          </p:spTgt>
                                        </p:tgtEl>
                                        <p:attrNameLst>
                                          <p:attrName>style.visibility</p:attrName>
                                        </p:attrNameLst>
                                      </p:cBhvr>
                                      <p:to>
                                        <p:strVal val="visible"/>
                                      </p:to>
                                    </p:set>
                                    <p:animEffect transition="in" filter="fade">
                                      <p:cBhvr>
                                        <p:cTn id="11" dur="500">
                                          <p:stCondLst>
                                            <p:cond delay="0"/>
                                          </p:stCondLst>
                                        </p:cTn>
                                        <p:tgtEl>
                                          <p:spTgt spid="23555">
                                            <p:txEl>
                                              <p:pRg st="1" end="1"/>
                                            </p:txEl>
                                          </p:spTgt>
                                        </p:tgtEl>
                                      </p:cBhvr>
                                    </p:animEffect>
                                  </p:childTnLst>
                                </p:cTn>
                              </p:par>
                            </p:childTnLst>
                          </p:cTn>
                        </p:par>
                        <p:par>
                          <p:cTn id="12" fill="hold">
                            <p:stCondLst>
                              <p:cond delay="1600"/>
                            </p:stCondLst>
                            <p:childTnLst>
                              <p:par>
                                <p:cTn id="13" presetID="10" presetClass="entr" presetSubtype="0" fill="hold" grpId="0" nodeType="afterEffect">
                                  <p:stCondLst>
                                    <p:cond delay="0"/>
                                  </p:stCondLst>
                                  <p:iterate type="lt">
                                    <p:tmPct val="10000"/>
                                  </p:iterate>
                                  <p:childTnLst>
                                    <p:set>
                                      <p:cBhvr>
                                        <p:cTn id="14" dur="1" fill="hold">
                                          <p:stCondLst>
                                            <p:cond delay="0"/>
                                          </p:stCondLst>
                                        </p:cTn>
                                        <p:tgtEl>
                                          <p:spTgt spid="23555">
                                            <p:txEl>
                                              <p:pRg st="2" end="2"/>
                                            </p:txEl>
                                          </p:spTgt>
                                        </p:tgtEl>
                                        <p:attrNameLst>
                                          <p:attrName>style.visibility</p:attrName>
                                        </p:attrNameLst>
                                      </p:cBhvr>
                                      <p:to>
                                        <p:strVal val="visible"/>
                                      </p:to>
                                    </p:set>
                                    <p:animEffect transition="in" filter="fade">
                                      <p:cBhvr>
                                        <p:cTn id="15" dur="500">
                                          <p:stCondLst>
                                            <p:cond delay="0"/>
                                          </p:stCondLst>
                                        </p:cTn>
                                        <p:tgtEl>
                                          <p:spTgt spid="23555">
                                            <p:txEl>
                                              <p:pRg st="2" end="2"/>
                                            </p:txEl>
                                          </p:spTgt>
                                        </p:tgtEl>
                                      </p:cBhvr>
                                    </p:animEffect>
                                  </p:childTnLst>
                                </p:cTn>
                              </p:par>
                            </p:childTnLst>
                          </p:cTn>
                        </p:par>
                        <p:par>
                          <p:cTn id="16" fill="hold">
                            <p:stCondLst>
                              <p:cond delay="2350"/>
                            </p:stCondLst>
                            <p:childTnLst>
                              <p:par>
                                <p:cTn id="17" presetID="10" presetClass="entr" presetSubtype="0" fill="hold" grpId="0" nodeType="afterEffect">
                                  <p:stCondLst>
                                    <p:cond delay="0"/>
                                  </p:stCondLst>
                                  <p:iterate type="lt">
                                    <p:tmPct val="10000"/>
                                  </p:iterate>
                                  <p:childTnLst>
                                    <p:set>
                                      <p:cBhvr>
                                        <p:cTn id="18" dur="1" fill="hold">
                                          <p:stCondLst>
                                            <p:cond delay="0"/>
                                          </p:stCondLst>
                                        </p:cTn>
                                        <p:tgtEl>
                                          <p:spTgt spid="23555">
                                            <p:txEl>
                                              <p:pRg st="3" end="3"/>
                                            </p:txEl>
                                          </p:spTgt>
                                        </p:tgtEl>
                                        <p:attrNameLst>
                                          <p:attrName>style.visibility</p:attrName>
                                        </p:attrNameLst>
                                      </p:cBhvr>
                                      <p:to>
                                        <p:strVal val="visible"/>
                                      </p:to>
                                    </p:set>
                                    <p:animEffect transition="in" filter="fade">
                                      <p:cBhvr>
                                        <p:cTn id="19" dur="500">
                                          <p:stCondLst>
                                            <p:cond delay="0"/>
                                          </p:stCondLst>
                                        </p:cTn>
                                        <p:tgtEl>
                                          <p:spTgt spid="23555">
                                            <p:txEl>
                                              <p:pRg st="3" end="3"/>
                                            </p:txEl>
                                          </p:spTgt>
                                        </p:tgtEl>
                                      </p:cBhvr>
                                    </p:animEffect>
                                  </p:childTnLst>
                                </p:cTn>
                              </p:par>
                            </p:childTnLst>
                          </p:cTn>
                        </p:par>
                        <p:par>
                          <p:cTn id="20" fill="hold">
                            <p:stCondLst>
                              <p:cond delay="3150"/>
                            </p:stCondLst>
                            <p:childTnLst>
                              <p:par>
                                <p:cTn id="21" presetID="10" presetClass="entr" presetSubtype="0" fill="hold" grpId="0" nodeType="afterEffect">
                                  <p:stCondLst>
                                    <p:cond delay="0"/>
                                  </p:stCondLst>
                                  <p:iterate type="lt">
                                    <p:tmPct val="10000"/>
                                  </p:iterate>
                                  <p:childTnLst>
                                    <p:set>
                                      <p:cBhvr>
                                        <p:cTn id="22" dur="1" fill="hold">
                                          <p:stCondLst>
                                            <p:cond delay="0"/>
                                          </p:stCondLst>
                                        </p:cTn>
                                        <p:tgtEl>
                                          <p:spTgt spid="23555">
                                            <p:txEl>
                                              <p:pRg st="4" end="4"/>
                                            </p:txEl>
                                          </p:spTgt>
                                        </p:tgtEl>
                                        <p:attrNameLst>
                                          <p:attrName>style.visibility</p:attrName>
                                        </p:attrNameLst>
                                      </p:cBhvr>
                                      <p:to>
                                        <p:strVal val="visible"/>
                                      </p:to>
                                    </p:set>
                                    <p:animEffect transition="in" filter="fade">
                                      <p:cBhvr>
                                        <p:cTn id="23" dur="500">
                                          <p:stCondLst>
                                            <p:cond delay="0"/>
                                          </p:stCondLst>
                                        </p:cTn>
                                        <p:tgtEl>
                                          <p:spTgt spid="23555">
                                            <p:txEl>
                                              <p:pRg st="4" end="4"/>
                                            </p:txEl>
                                          </p:spTgt>
                                        </p:tgtEl>
                                      </p:cBhvr>
                                    </p:animEffect>
                                  </p:childTnLst>
                                </p:cTn>
                              </p:par>
                            </p:childTnLst>
                          </p:cTn>
                        </p:par>
                        <p:par>
                          <p:cTn id="24" fill="hold">
                            <p:stCondLst>
                              <p:cond delay="4000"/>
                            </p:stCondLst>
                            <p:childTnLst>
                              <p:par>
                                <p:cTn id="25" presetID="10" presetClass="entr" presetSubtype="0" fill="hold" grpId="0" nodeType="afterEffect">
                                  <p:stCondLst>
                                    <p:cond delay="0"/>
                                  </p:stCondLst>
                                  <p:iterate type="lt">
                                    <p:tmPct val="10000"/>
                                  </p:iterate>
                                  <p:childTnLst>
                                    <p:set>
                                      <p:cBhvr>
                                        <p:cTn id="26" dur="1" fill="hold">
                                          <p:stCondLst>
                                            <p:cond delay="0"/>
                                          </p:stCondLst>
                                        </p:cTn>
                                        <p:tgtEl>
                                          <p:spTgt spid="23556">
                                            <p:txEl>
                                              <p:pRg st="0" end="0"/>
                                            </p:txEl>
                                          </p:spTgt>
                                        </p:tgtEl>
                                        <p:attrNameLst>
                                          <p:attrName>style.visibility</p:attrName>
                                        </p:attrNameLst>
                                      </p:cBhvr>
                                      <p:to>
                                        <p:strVal val="visible"/>
                                      </p:to>
                                    </p:set>
                                    <p:animEffect transition="in" filter="fade">
                                      <p:cBhvr>
                                        <p:cTn id="27" dur="500">
                                          <p:stCondLst>
                                            <p:cond delay="0"/>
                                          </p:stCondLst>
                                        </p:cTn>
                                        <p:tgtEl>
                                          <p:spTgt spid="23556">
                                            <p:txEl>
                                              <p:pRg st="0" end="0"/>
                                            </p:txEl>
                                          </p:spTgt>
                                        </p:tgtEl>
                                      </p:cBhvr>
                                    </p:animEffect>
                                  </p:childTnLst>
                                </p:cTn>
                              </p:par>
                            </p:childTnLst>
                          </p:cTn>
                        </p:par>
                        <p:par>
                          <p:cTn id="28" fill="hold">
                            <p:stCondLst>
                              <p:cond delay="4650"/>
                            </p:stCondLst>
                            <p:childTnLst>
                              <p:par>
                                <p:cTn id="29" presetID="10" presetClass="entr" presetSubtype="0" fill="hold" grpId="0" nodeType="afterEffect">
                                  <p:stCondLst>
                                    <p:cond delay="0"/>
                                  </p:stCondLst>
                                  <p:iterate type="lt">
                                    <p:tmPct val="10000"/>
                                  </p:iterate>
                                  <p:childTnLst>
                                    <p:set>
                                      <p:cBhvr>
                                        <p:cTn id="30" dur="1" fill="hold">
                                          <p:stCondLst>
                                            <p:cond delay="0"/>
                                          </p:stCondLst>
                                        </p:cTn>
                                        <p:tgtEl>
                                          <p:spTgt spid="23556">
                                            <p:txEl>
                                              <p:pRg st="1" end="1"/>
                                            </p:txEl>
                                          </p:spTgt>
                                        </p:tgtEl>
                                        <p:attrNameLst>
                                          <p:attrName>style.visibility</p:attrName>
                                        </p:attrNameLst>
                                      </p:cBhvr>
                                      <p:to>
                                        <p:strVal val="visible"/>
                                      </p:to>
                                    </p:set>
                                    <p:animEffect transition="in" filter="fade">
                                      <p:cBhvr>
                                        <p:cTn id="31" dur="500">
                                          <p:stCondLst>
                                            <p:cond delay="0"/>
                                          </p:stCondLst>
                                        </p:cTn>
                                        <p:tgtEl>
                                          <p:spTgt spid="23556">
                                            <p:txEl>
                                              <p:pRg st="1" end="1"/>
                                            </p:txEl>
                                          </p:spTgt>
                                        </p:tgtEl>
                                      </p:cBhvr>
                                    </p:animEffect>
                                  </p:childTnLst>
                                </p:cTn>
                              </p:par>
                            </p:childTnLst>
                          </p:cTn>
                        </p:par>
                        <p:par>
                          <p:cTn id="32" fill="hold">
                            <p:stCondLst>
                              <p:cond delay="5500"/>
                            </p:stCondLst>
                            <p:childTnLst>
                              <p:par>
                                <p:cTn id="33" presetID="10" presetClass="entr" presetSubtype="0" fill="hold" grpId="0" nodeType="afterEffect">
                                  <p:stCondLst>
                                    <p:cond delay="0"/>
                                  </p:stCondLst>
                                  <p:iterate type="lt">
                                    <p:tmPct val="10000"/>
                                  </p:iterate>
                                  <p:childTnLst>
                                    <p:set>
                                      <p:cBhvr>
                                        <p:cTn id="34" dur="1" fill="hold">
                                          <p:stCondLst>
                                            <p:cond delay="0"/>
                                          </p:stCondLst>
                                        </p:cTn>
                                        <p:tgtEl>
                                          <p:spTgt spid="23556">
                                            <p:txEl>
                                              <p:pRg st="2" end="2"/>
                                            </p:txEl>
                                          </p:spTgt>
                                        </p:tgtEl>
                                        <p:attrNameLst>
                                          <p:attrName>style.visibility</p:attrName>
                                        </p:attrNameLst>
                                      </p:cBhvr>
                                      <p:to>
                                        <p:strVal val="visible"/>
                                      </p:to>
                                    </p:set>
                                    <p:animEffect transition="in" filter="fade">
                                      <p:cBhvr>
                                        <p:cTn id="35" dur="500">
                                          <p:stCondLst>
                                            <p:cond delay="0"/>
                                          </p:stCondLst>
                                        </p:cTn>
                                        <p:tgtEl>
                                          <p:spTgt spid="23556">
                                            <p:txEl>
                                              <p:pRg st="2" end="2"/>
                                            </p:txEl>
                                          </p:spTgt>
                                        </p:tgtEl>
                                      </p:cBhvr>
                                    </p:animEffect>
                                  </p:childTnLst>
                                </p:cTn>
                              </p:par>
                            </p:childTnLst>
                          </p:cTn>
                        </p:par>
                        <p:par>
                          <p:cTn id="36" fill="hold">
                            <p:stCondLst>
                              <p:cond delay="6350"/>
                            </p:stCondLst>
                            <p:childTnLst>
                              <p:par>
                                <p:cTn id="37" presetID="10" presetClass="entr" presetSubtype="0" fill="hold" grpId="0" nodeType="afterEffect">
                                  <p:stCondLst>
                                    <p:cond delay="0"/>
                                  </p:stCondLst>
                                  <p:iterate type="lt">
                                    <p:tmPct val="10000"/>
                                  </p:iterate>
                                  <p:childTnLst>
                                    <p:set>
                                      <p:cBhvr>
                                        <p:cTn id="38" dur="1" fill="hold">
                                          <p:stCondLst>
                                            <p:cond delay="0"/>
                                          </p:stCondLst>
                                        </p:cTn>
                                        <p:tgtEl>
                                          <p:spTgt spid="23556">
                                            <p:txEl>
                                              <p:pRg st="3" end="3"/>
                                            </p:txEl>
                                          </p:spTgt>
                                        </p:tgtEl>
                                        <p:attrNameLst>
                                          <p:attrName>style.visibility</p:attrName>
                                        </p:attrNameLst>
                                      </p:cBhvr>
                                      <p:to>
                                        <p:strVal val="visible"/>
                                      </p:to>
                                    </p:set>
                                    <p:animEffect transition="in" filter="fade">
                                      <p:cBhvr>
                                        <p:cTn id="39" dur="500">
                                          <p:stCondLst>
                                            <p:cond delay="0"/>
                                          </p:stCondLst>
                                        </p:cTn>
                                        <p:tgtEl>
                                          <p:spTgt spid="23556">
                                            <p:txEl>
                                              <p:pRg st="3" end="3"/>
                                            </p:txEl>
                                          </p:spTgt>
                                        </p:tgtEl>
                                      </p:cBhvr>
                                    </p:animEffect>
                                  </p:childTnLst>
                                </p:cTn>
                              </p:par>
                            </p:childTnLst>
                          </p:cTn>
                        </p:par>
                        <p:par>
                          <p:cTn id="40" fill="hold">
                            <p:stCondLst>
                              <p:cond delay="7250"/>
                            </p:stCondLst>
                            <p:childTnLst>
                              <p:par>
                                <p:cTn id="41" presetID="10" presetClass="entr" presetSubtype="0" fill="hold" grpId="0" nodeType="afterEffect">
                                  <p:stCondLst>
                                    <p:cond delay="0"/>
                                  </p:stCondLst>
                                  <p:iterate type="lt">
                                    <p:tmPct val="10000"/>
                                  </p:iterate>
                                  <p:childTnLst>
                                    <p:set>
                                      <p:cBhvr>
                                        <p:cTn id="42" dur="1" fill="hold">
                                          <p:stCondLst>
                                            <p:cond delay="0"/>
                                          </p:stCondLst>
                                        </p:cTn>
                                        <p:tgtEl>
                                          <p:spTgt spid="23556">
                                            <p:txEl>
                                              <p:pRg st="4" end="4"/>
                                            </p:txEl>
                                          </p:spTgt>
                                        </p:tgtEl>
                                        <p:attrNameLst>
                                          <p:attrName>style.visibility</p:attrName>
                                        </p:attrNameLst>
                                      </p:cBhvr>
                                      <p:to>
                                        <p:strVal val="visible"/>
                                      </p:to>
                                    </p:set>
                                    <p:animEffect transition="in" filter="fade">
                                      <p:cBhvr>
                                        <p:cTn id="43" dur="500">
                                          <p:stCondLst>
                                            <p:cond delay="0"/>
                                          </p:stCondLst>
                                        </p:cTn>
                                        <p:tgtEl>
                                          <p:spTgt spid="23556">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35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P spid="23556" grpId="0" build="p"/>
      <p:bldP spid="23559"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Satellite Image</a:t>
            </a:r>
            <a:endParaRPr lang="en-US" dirty="0"/>
          </a:p>
        </p:txBody>
      </p:sp>
      <p:pic>
        <p:nvPicPr>
          <p:cNvPr id="7" name="Content Placeholder 6" descr="tornado_G8c.jpg"/>
          <p:cNvPicPr>
            <a:picLocks noGrp="1" noChangeAspect="1"/>
          </p:cNvPicPr>
          <p:nvPr>
            <p:ph sz="half" idx="1"/>
          </p:nvPr>
        </p:nvPicPr>
        <p:blipFill>
          <a:blip r:embed="rId2"/>
          <a:stretch>
            <a:fillRect/>
          </a:stretch>
        </p:blipFill>
        <p:spPr>
          <a:xfrm>
            <a:off x="533400" y="2209800"/>
            <a:ext cx="3285873" cy="3105150"/>
          </a:xfrm>
        </p:spPr>
      </p:pic>
      <p:sp>
        <p:nvSpPr>
          <p:cNvPr id="6" name="Content Placeholder 5"/>
          <p:cNvSpPr>
            <a:spLocks noGrp="1"/>
          </p:cNvSpPr>
          <p:nvPr>
            <p:ph sz="half" idx="2"/>
          </p:nvPr>
        </p:nvSpPr>
        <p:spPr/>
        <p:txBody>
          <a:bodyPr>
            <a:normAutofit/>
          </a:bodyPr>
          <a:lstStyle/>
          <a:p>
            <a:r>
              <a:rPr lang="en-US" dirty="0" smtClean="0"/>
              <a:t>On May 4, 1999 — Oklahoma experienced about 40 violent tornadoes. </a:t>
            </a:r>
          </a:p>
          <a:p>
            <a:r>
              <a:rPr lang="en-US" i="1" dirty="0" smtClean="0"/>
              <a:t>Tornadoes </a:t>
            </a:r>
            <a:r>
              <a:rPr lang="en-US" dirty="0" smtClean="0"/>
              <a:t>struck heavily populated areas. </a:t>
            </a:r>
          </a:p>
          <a:p>
            <a:r>
              <a:rPr lang="en-US" dirty="0" smtClean="0"/>
              <a:t>Was the sixth deadliest tornado outbreak in Oklahoma history.</a:t>
            </a:r>
            <a:endParaRPr lang="en-US" dirty="0"/>
          </a:p>
        </p:txBody>
      </p:sp>
      <p:sp>
        <p:nvSpPr>
          <p:cNvPr id="15372" name="Text Box 12"/>
          <p:cNvSpPr txBox="1">
            <a:spLocks noChangeArrowheads="1"/>
          </p:cNvSpPr>
          <p:nvPr/>
        </p:nvSpPr>
        <p:spPr bwMode="auto">
          <a:xfrm>
            <a:off x="0" y="6019800"/>
            <a:ext cx="9144000" cy="646331"/>
          </a:xfrm>
          <a:prstGeom prst="rect">
            <a:avLst/>
          </a:prstGeom>
          <a:noFill/>
          <a:ln w="9525">
            <a:noFill/>
            <a:miter lim="800000"/>
            <a:headEnd/>
            <a:tailEnd/>
          </a:ln>
          <a:effectLst/>
        </p:spPr>
        <p:txBody>
          <a:bodyPr>
            <a:spAutoFit/>
          </a:bodyPr>
          <a:lstStyle/>
          <a:p>
            <a:pPr algn="ctr"/>
            <a:r>
              <a:rPr lang="en-US" dirty="0" smtClean="0"/>
              <a:t>This image was captured by NOAA's GOES-8 (Geostationary Operational Environmental Satellite)</a:t>
            </a:r>
            <a:endParaRPr lang="en-US" dirty="0">
              <a:effectLst>
                <a:outerShdw blurRad="38100" dist="38100" dir="2700000" algn="tl">
                  <a:srgbClr val="000000"/>
                </a:outerShdw>
              </a:effectLst>
              <a:latin typeface="Arial Black" pitchFamily="34" charset="0"/>
            </a:endParaRPr>
          </a:p>
        </p:txBody>
      </p:sp>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iterate type="lt">
                                    <p:tmPct val="10000"/>
                                  </p:iterate>
                                  <p:childTnLst>
                                    <p:set>
                                      <p:cBhvr>
                                        <p:cTn id="6" dur="1" fill="hold">
                                          <p:stCondLst>
                                            <p:cond delay="0"/>
                                          </p:stCondLst>
                                        </p:cTn>
                                        <p:tgtEl>
                                          <p:spTgt spid="15362">
                                            <p:txEl>
                                              <p:charRg st="4294967295" end="4294967295"/>
                                            </p:txEl>
                                          </p:spTgt>
                                        </p:tgtEl>
                                        <p:attrNameLst>
                                          <p:attrName>style.visibility</p:attrName>
                                        </p:attrNameLst>
                                      </p:cBhvr>
                                      <p:to>
                                        <p:strVal val="visible"/>
                                      </p:to>
                                    </p:set>
                                    <p:anim calcmode="lin" valueType="num">
                                      <p:cBhvr additive="base">
                                        <p:cTn id="7" dur="500" fill="hold">
                                          <p:stCondLst>
                                            <p:cond delay="0"/>
                                          </p:stCondLst>
                                        </p:cTn>
                                        <p:tgtEl>
                                          <p:spTgt spid="15362">
                                            <p:txEl>
                                              <p:charRg st="4294967295" end="4294967295"/>
                                            </p:txEl>
                                          </p:spTgt>
                                        </p:tgtEl>
                                        <p:attrNameLst>
                                          <p:attrName>ppt_x</p:attrName>
                                        </p:attrNameLst>
                                      </p:cBhvr>
                                      <p:tavLst>
                                        <p:tav tm="0">
                                          <p:val>
                                            <p:strVal val="1+#ppt_w/2"/>
                                          </p:val>
                                        </p:tav>
                                        <p:tav tm="100000">
                                          <p:val>
                                            <p:strVal val="#ppt_x"/>
                                          </p:val>
                                        </p:tav>
                                      </p:tavLst>
                                    </p:anim>
                                    <p:anim calcmode="lin" valueType="num">
                                      <p:cBhvr additive="base">
                                        <p:cTn id="8" dur="500" fill="hold">
                                          <p:stCondLst>
                                            <p:cond delay="0"/>
                                          </p:stCondLst>
                                        </p:cTn>
                                        <p:tgtEl>
                                          <p:spTgt spid="15362">
                                            <p:txEl>
                                              <p:charRg st="4294967295" end="4294967295"/>
                                            </p:txEl>
                                          </p:spTgt>
                                        </p:tgtEl>
                                        <p:attrNameLst>
                                          <p:attrName>ppt_y</p:attrName>
                                        </p:attrNameLst>
                                      </p:cBhvr>
                                      <p:tavLst>
                                        <p:tav tm="0">
                                          <p:val>
                                            <p:strVal val="1+#ppt_h/2"/>
                                          </p:val>
                                        </p:tav>
                                        <p:tav tm="100000">
                                          <p:val>
                                            <p:strVal val="#ppt_y"/>
                                          </p:val>
                                        </p:tav>
                                      </p:tavLst>
                                    </p:anim>
                                  </p:childTnLst>
                                </p:cTn>
                              </p:par>
                            </p:childTnLst>
                          </p:cTn>
                        </p:par>
                        <p:par>
                          <p:cTn id="9" fill="hold">
                            <p:stCondLst>
                              <p:cond delay="1150"/>
                            </p:stCondLst>
                            <p:childTnLst>
                              <p:par>
                                <p:cTn id="10" presetID="2" presetClass="entr" presetSubtype="6" fill="hold" grpId="0" nodeType="afterEffect">
                                  <p:stCondLst>
                                    <p:cond delay="0"/>
                                  </p:stCondLst>
                                  <p:iterate type="lt">
                                    <p:tmPct val="10000"/>
                                  </p:iterate>
                                  <p:childTnLst>
                                    <p:set>
                                      <p:cBhvr>
                                        <p:cTn id="11" dur="1" fill="hold">
                                          <p:stCondLst>
                                            <p:cond delay="0"/>
                                          </p:stCondLst>
                                        </p:cTn>
                                        <p:tgtEl>
                                          <p:spTgt spid="15372"/>
                                        </p:tgtEl>
                                        <p:attrNameLst>
                                          <p:attrName>style.visibility</p:attrName>
                                        </p:attrNameLst>
                                      </p:cBhvr>
                                      <p:to>
                                        <p:strVal val="visible"/>
                                      </p:to>
                                    </p:set>
                                    <p:anim calcmode="lin" valueType="num">
                                      <p:cBhvr additive="base">
                                        <p:cTn id="12" dur="500" fill="hold"/>
                                        <p:tgtEl>
                                          <p:spTgt spid="15372"/>
                                        </p:tgtEl>
                                        <p:attrNameLst>
                                          <p:attrName>ppt_x</p:attrName>
                                        </p:attrNameLst>
                                      </p:cBhvr>
                                      <p:tavLst>
                                        <p:tav tm="0">
                                          <p:val>
                                            <p:strVal val="1+#ppt_w/2"/>
                                          </p:val>
                                        </p:tav>
                                        <p:tav tm="100000">
                                          <p:val>
                                            <p:strVal val="#ppt_x"/>
                                          </p:val>
                                        </p:tav>
                                      </p:tavLst>
                                    </p:anim>
                                    <p:anim calcmode="lin" valueType="num">
                                      <p:cBhvr additive="base">
                                        <p:cTn id="13" dur="500" fill="hold"/>
                                        <p:tgtEl>
                                          <p:spTgt spid="153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7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Photos of Oklahoma</a:t>
            </a:r>
            <a:endParaRPr lang="en-US" dirty="0"/>
          </a:p>
        </p:txBody>
      </p:sp>
      <p:pic>
        <p:nvPicPr>
          <p:cNvPr id="6" name="Content Placeholder 5" descr="okla3c.jpg"/>
          <p:cNvPicPr>
            <a:picLocks noGrp="1" noChangeAspect="1"/>
          </p:cNvPicPr>
          <p:nvPr>
            <p:ph idx="1"/>
          </p:nvPr>
        </p:nvPicPr>
        <p:blipFill>
          <a:blip r:embed="rId2"/>
          <a:stretch>
            <a:fillRect/>
          </a:stretch>
        </p:blipFill>
        <p:spPr>
          <a:xfrm>
            <a:off x="3352800" y="3886200"/>
            <a:ext cx="2286000" cy="17145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Picture 6" descr="okla4c.jpg"/>
          <p:cNvPicPr>
            <a:picLocks noChangeAspect="1"/>
          </p:cNvPicPr>
          <p:nvPr/>
        </p:nvPicPr>
        <p:blipFill>
          <a:blip r:embed="rId3"/>
          <a:stretch>
            <a:fillRect/>
          </a:stretch>
        </p:blipFill>
        <p:spPr>
          <a:xfrm>
            <a:off x="685800" y="1600200"/>
            <a:ext cx="2286000" cy="17145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8" name="Picture 7" descr="okla5c.jpg"/>
          <p:cNvPicPr>
            <a:picLocks noChangeAspect="1"/>
          </p:cNvPicPr>
          <p:nvPr/>
        </p:nvPicPr>
        <p:blipFill>
          <a:blip r:embed="rId4"/>
          <a:stretch>
            <a:fillRect/>
          </a:stretch>
        </p:blipFill>
        <p:spPr>
          <a:xfrm>
            <a:off x="6172200" y="1524000"/>
            <a:ext cx="2286000" cy="17145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9" name="TextBox 8"/>
          <p:cNvSpPr txBox="1"/>
          <p:nvPr/>
        </p:nvSpPr>
        <p:spPr>
          <a:xfrm>
            <a:off x="533400" y="6248400"/>
            <a:ext cx="8153400" cy="276999"/>
          </a:xfrm>
          <a:prstGeom prst="rect">
            <a:avLst/>
          </a:prstGeom>
          <a:noFill/>
        </p:spPr>
        <p:txBody>
          <a:bodyPr wrap="square" rtlCol="0">
            <a:spAutoFit/>
          </a:bodyPr>
          <a:lstStyle/>
          <a:p>
            <a:r>
              <a:rPr lang="en-US" sz="1200" b="1" dirty="0" smtClean="0"/>
              <a:t>Photos by Curtis Carey, NOAA's National Weather Service public affairs. </a:t>
            </a:r>
            <a:endParaRPr lang="en-US" sz="1200" dirty="0"/>
          </a:p>
        </p:txBody>
      </p:sp>
      <p:sp>
        <p:nvSpPr>
          <p:cNvPr id="10" name="TextBox 9"/>
          <p:cNvSpPr txBox="1"/>
          <p:nvPr/>
        </p:nvSpPr>
        <p:spPr>
          <a:xfrm>
            <a:off x="4876800" y="1219200"/>
            <a:ext cx="3262432" cy="369332"/>
          </a:xfrm>
          <a:prstGeom prst="rect">
            <a:avLst/>
          </a:prstGeom>
          <a:noFill/>
        </p:spPr>
        <p:txBody>
          <a:bodyPr wrap="none" rtlCol="0">
            <a:spAutoFit/>
          </a:bodyPr>
          <a:lstStyle/>
          <a:p>
            <a:r>
              <a:rPr lang="en-US" dirty="0" smtClean="0"/>
              <a:t>May 3, 1999 tornado outbreak</a:t>
            </a:r>
            <a:endParaRPr lang="en-US" dirty="0"/>
          </a:p>
        </p:txBody>
      </p:sp>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0-#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7"/>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nodeType="clickEffect">
                                  <p:stCondLst>
                                    <p:cond delay="0"/>
                                  </p:stCondLst>
                                  <p:childTnLst>
                                    <p:animRot by="21600000">
                                      <p:cBhvr>
                                        <p:cTn id="22" dur="2000" fill="hold"/>
                                        <p:tgtEl>
                                          <p:spTgt spid="8"/>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6"/>
                                        </p:tgtEl>
                                      </p:cBhvr>
                                      <p:by x="150000" y="150000"/>
                                    </p:animScale>
                                  </p:childTnLst>
                                </p:cTn>
                              </p:par>
                            </p:childTnLst>
                          </p:cTn>
                        </p:par>
                      </p:childTnLst>
                    </p:cTn>
                  </p:par>
                  <p:par>
                    <p:cTn id="27" fill="hold">
                      <p:stCondLst>
                        <p:cond delay="indefinite"/>
                      </p:stCondLst>
                      <p:childTnLst>
                        <p:par>
                          <p:cTn id="28" fill="hold">
                            <p:stCondLst>
                              <p:cond delay="0"/>
                            </p:stCondLst>
                            <p:childTnLst>
                              <p:par>
                                <p:cTn id="29" presetID="4" presetClass="emph" presetSubtype="2" fill="hold" grpId="0" nodeType="clickEffect">
                                  <p:stCondLst>
                                    <p:cond delay="0"/>
                                  </p:stCondLst>
                                  <p:childTnLst>
                                    <p:anim to="1.5" calcmode="lin" valueType="num">
                                      <p:cBhvr override="childStyle">
                                        <p:cTn id="30" dur="2000" fill="hold"/>
                                        <p:tgtEl>
                                          <p:spTgt spid="9"/>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720725" y="2263775"/>
            <a:ext cx="7702550" cy="3263900"/>
          </a:xfrm>
        </p:spPr>
        <p:txBody>
          <a:bodyPr/>
          <a:lstStyle/>
          <a:p>
            <a:pPr>
              <a:lnSpc>
                <a:spcPct val="80000"/>
              </a:lnSpc>
            </a:pPr>
            <a:r>
              <a:rPr lang="en-US" sz="2800" dirty="0">
                <a:effectLst/>
              </a:rPr>
              <a:t>Tornadoes have caused over $30 billion in damage in the United States.</a:t>
            </a:r>
          </a:p>
          <a:p>
            <a:pPr>
              <a:lnSpc>
                <a:spcPct val="80000"/>
              </a:lnSpc>
              <a:buFont typeface="Wingdings" pitchFamily="2" charset="2"/>
              <a:buNone/>
            </a:pPr>
            <a:endParaRPr lang="en-US" sz="2800" dirty="0">
              <a:effectLst/>
            </a:endParaRPr>
          </a:p>
          <a:p>
            <a:pPr>
              <a:lnSpc>
                <a:spcPct val="80000"/>
              </a:lnSpc>
            </a:pPr>
            <a:r>
              <a:rPr lang="en-US" sz="2800" dirty="0">
                <a:effectLst/>
              </a:rPr>
              <a:t>Tornadoes have injured over 75,000 people in the United States.</a:t>
            </a:r>
          </a:p>
          <a:p>
            <a:pPr>
              <a:lnSpc>
                <a:spcPct val="80000"/>
              </a:lnSpc>
              <a:buFont typeface="Wingdings" pitchFamily="2" charset="2"/>
              <a:buNone/>
            </a:pPr>
            <a:endParaRPr lang="en-US" sz="2800" dirty="0">
              <a:effectLst/>
            </a:endParaRPr>
          </a:p>
          <a:p>
            <a:pPr>
              <a:lnSpc>
                <a:spcPct val="80000"/>
              </a:lnSpc>
            </a:pPr>
            <a:r>
              <a:rPr lang="en-US" sz="2800" dirty="0">
                <a:effectLst/>
              </a:rPr>
              <a:t>Tornadoes have killed over 4,500 people in the United States.</a:t>
            </a:r>
          </a:p>
        </p:txBody>
      </p:sp>
      <p:sp>
        <p:nvSpPr>
          <p:cNvPr id="21506" name="Rectangle 2"/>
          <p:cNvSpPr>
            <a:spLocks noGrp="1" noChangeArrowheads="1"/>
          </p:cNvSpPr>
          <p:nvPr>
            <p:ph type="title"/>
          </p:nvPr>
        </p:nvSpPr>
        <p:spPr/>
        <p:txBody>
          <a:bodyPr/>
          <a:lstStyle/>
          <a:p>
            <a:r>
              <a:rPr lang="en-US" dirty="0"/>
              <a:t>Since 1950:</a:t>
            </a:r>
          </a:p>
        </p:txBody>
      </p:sp>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1506">
                                            <p:txEl>
                                              <p:charRg st="4294967295" end="4294967295"/>
                                            </p:txEl>
                                          </p:spTgt>
                                        </p:tgtEl>
                                        <p:attrNameLst>
                                          <p:attrName>style.visibility</p:attrName>
                                        </p:attrNameLst>
                                      </p:cBhvr>
                                      <p:to>
                                        <p:strVal val="visible"/>
                                      </p:to>
                                    </p:set>
                                    <p:anim calcmode="lin" valueType="num">
                                      <p:cBhvr>
                                        <p:cTn id="7" dur="1000" fill="hold"/>
                                        <p:tgtEl>
                                          <p:spTgt spid="21506">
                                            <p:txEl>
                                              <p:charRg st="4294967295" end="4294967295"/>
                                            </p:txEl>
                                          </p:spTgt>
                                        </p:tgtEl>
                                        <p:attrNameLst>
                                          <p:attrName>ppt_w</p:attrName>
                                        </p:attrNameLst>
                                      </p:cBhvr>
                                      <p:tavLst>
                                        <p:tav tm="0">
                                          <p:val>
                                            <p:strVal val="#ppt_w+.3"/>
                                          </p:val>
                                        </p:tav>
                                        <p:tav tm="100000">
                                          <p:val>
                                            <p:strVal val="#ppt_w"/>
                                          </p:val>
                                        </p:tav>
                                      </p:tavLst>
                                    </p:anim>
                                    <p:anim calcmode="lin" valueType="num">
                                      <p:cBhvr>
                                        <p:cTn id="8" dur="1000" fill="hold"/>
                                        <p:tgtEl>
                                          <p:spTgt spid="21506">
                                            <p:txEl>
                                              <p:charRg st="4294967295" end="4294967295"/>
                                            </p:txEl>
                                          </p:spTgt>
                                        </p:tgtEl>
                                        <p:attrNameLst>
                                          <p:attrName>ppt_h</p:attrName>
                                        </p:attrNameLst>
                                      </p:cBhvr>
                                      <p:tavLst>
                                        <p:tav tm="0">
                                          <p:val>
                                            <p:strVal val="#ppt_h"/>
                                          </p:val>
                                        </p:tav>
                                        <p:tav tm="100000">
                                          <p:val>
                                            <p:strVal val="#ppt_h"/>
                                          </p:val>
                                        </p:tav>
                                      </p:tavLst>
                                    </p:anim>
                                    <p:animEffect transition="in" filter="fade">
                                      <p:cBhvr>
                                        <p:cTn id="9" dur="1000"/>
                                        <p:tgtEl>
                                          <p:spTgt spid="21506">
                                            <p:txEl>
                                              <p:charRg st="4294967295" end="4294967295"/>
                                            </p:txEl>
                                          </p:spTgt>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21507">
                                            <p:txEl>
                                              <p:pRg st="0" end="0"/>
                                            </p:txEl>
                                          </p:spTgt>
                                        </p:tgtEl>
                                        <p:attrNameLst>
                                          <p:attrName>style.visibility</p:attrName>
                                        </p:attrNameLst>
                                      </p:cBhvr>
                                      <p:to>
                                        <p:strVal val="visible"/>
                                      </p:to>
                                    </p:set>
                                    <p:animEffect transition="in" filter="fade">
                                      <p:cBhvr>
                                        <p:cTn id="13" dur="2000"/>
                                        <p:tgtEl>
                                          <p:spTgt spid="21507">
                                            <p:txEl>
                                              <p:pRg st="0" end="0"/>
                                            </p:txEl>
                                          </p:spTgt>
                                        </p:tgtEl>
                                      </p:cBhvr>
                                    </p:animEffect>
                                  </p:childTnLst>
                                </p:cTn>
                              </p:par>
                            </p:childTnLst>
                          </p:cTn>
                        </p:par>
                        <p:par>
                          <p:cTn id="14" fill="hold">
                            <p:stCondLst>
                              <p:cond delay="3000"/>
                            </p:stCondLst>
                            <p:childTnLst>
                              <p:par>
                                <p:cTn id="15" presetID="10" presetClass="entr" presetSubtype="0" fill="hold" grpId="0" nodeType="after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fade">
                                      <p:cBhvr>
                                        <p:cTn id="17" dur="2000"/>
                                        <p:tgtEl>
                                          <p:spTgt spid="21507">
                                            <p:txEl>
                                              <p:pRg st="2" end="2"/>
                                            </p:txEl>
                                          </p:spTgt>
                                        </p:tgtEl>
                                      </p:cBhvr>
                                    </p:animEffect>
                                  </p:childTnLst>
                                </p:cTn>
                              </p:par>
                            </p:childTnLst>
                          </p:cTn>
                        </p:par>
                        <p:par>
                          <p:cTn id="18" fill="hold">
                            <p:stCondLst>
                              <p:cond delay="5000"/>
                            </p:stCondLst>
                            <p:childTnLst>
                              <p:par>
                                <p:cTn id="19" presetID="10" presetClass="entr" presetSubtype="0" fill="hold" grpId="0" nodeType="afterEffect">
                                  <p:stCondLst>
                                    <p:cond delay="0"/>
                                  </p:stCondLst>
                                  <p:childTnLst>
                                    <p:set>
                                      <p:cBhvr>
                                        <p:cTn id="20" dur="1" fill="hold">
                                          <p:stCondLst>
                                            <p:cond delay="0"/>
                                          </p:stCondLst>
                                        </p:cTn>
                                        <p:tgtEl>
                                          <p:spTgt spid="21507">
                                            <p:txEl>
                                              <p:pRg st="4" end="4"/>
                                            </p:txEl>
                                          </p:spTgt>
                                        </p:tgtEl>
                                        <p:attrNameLst>
                                          <p:attrName>style.visibility</p:attrName>
                                        </p:attrNameLst>
                                      </p:cBhvr>
                                      <p:to>
                                        <p:strVal val="visible"/>
                                      </p:to>
                                    </p:set>
                                    <p:animEffect transition="in" filter="fade">
                                      <p:cBhvr>
                                        <p:cTn id="21" dur="20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P spid="2150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0" y="441325"/>
            <a:ext cx="9144000" cy="1143000"/>
          </a:xfrm>
        </p:spPr>
        <p:txBody>
          <a:bodyPr/>
          <a:lstStyle/>
          <a:p>
            <a:r>
              <a:rPr lang="en-US" dirty="0"/>
              <a:t>Tornado Forecasting</a:t>
            </a:r>
            <a:endParaRPr lang="en-US" sz="4800" dirty="0"/>
          </a:p>
        </p:txBody>
      </p:sp>
      <p:sp>
        <p:nvSpPr>
          <p:cNvPr id="71684" name="Text Box 4"/>
          <p:cNvSpPr txBox="1">
            <a:spLocks noChangeArrowheads="1"/>
          </p:cNvSpPr>
          <p:nvPr/>
        </p:nvSpPr>
        <p:spPr bwMode="auto">
          <a:xfrm>
            <a:off x="0" y="1905000"/>
            <a:ext cx="9144000" cy="641350"/>
          </a:xfrm>
          <a:prstGeom prst="rect">
            <a:avLst/>
          </a:prstGeom>
          <a:noFill/>
          <a:ln w="9525">
            <a:noFill/>
            <a:miter lim="800000"/>
            <a:headEnd/>
            <a:tailEnd/>
          </a:ln>
          <a:effectLst/>
        </p:spPr>
        <p:txBody>
          <a:bodyPr>
            <a:spAutoFit/>
          </a:bodyPr>
          <a:lstStyle/>
          <a:p>
            <a:pPr marL="257175" indent="-257175" algn="ctr"/>
            <a:r>
              <a:rPr lang="en-US" dirty="0">
                <a:effectLst>
                  <a:outerShdw blurRad="38100" dist="38100" dir="2700000" algn="tl">
                    <a:srgbClr val="000000"/>
                  </a:outerShdw>
                </a:effectLst>
                <a:latin typeface="Arial Black" pitchFamily="34" charset="0"/>
              </a:rPr>
              <a:t>Meteorologist </a:t>
            </a:r>
            <a:r>
              <a:rPr lang="en-US" dirty="0">
                <a:latin typeface="Arial Black" pitchFamily="34" charset="0"/>
              </a:rPr>
              <a:t>can predict severe storms and issue warnings that appear on your television or computer screens</a:t>
            </a:r>
          </a:p>
        </p:txBody>
      </p:sp>
      <p:pic>
        <p:nvPicPr>
          <p:cNvPr id="71697" name="Picture 17" descr="Warning 1"/>
          <p:cNvPicPr>
            <a:picLocks noChangeAspect="1" noChangeArrowheads="1"/>
          </p:cNvPicPr>
          <p:nvPr/>
        </p:nvPicPr>
        <p:blipFill>
          <a:blip r:embed="rId2"/>
          <a:srcRect/>
          <a:stretch>
            <a:fillRect/>
          </a:stretch>
        </p:blipFill>
        <p:spPr bwMode="auto">
          <a:xfrm>
            <a:off x="838200" y="2895600"/>
            <a:ext cx="2409825" cy="2219325"/>
          </a:xfrm>
          <a:prstGeom prst="rect">
            <a:avLst/>
          </a:prstGeom>
          <a:noFill/>
          <a:ln w="31750">
            <a:solidFill>
              <a:schemeClr val="tx1"/>
            </a:solidFill>
            <a:miter lim="800000"/>
            <a:headEnd/>
            <a:tailEnd/>
          </a:ln>
        </p:spPr>
      </p:pic>
      <p:pic>
        <p:nvPicPr>
          <p:cNvPr id="71698" name="Picture 18" descr="Warning 2"/>
          <p:cNvPicPr>
            <a:picLocks noChangeAspect="1" noChangeArrowheads="1"/>
          </p:cNvPicPr>
          <p:nvPr/>
        </p:nvPicPr>
        <p:blipFill>
          <a:blip r:embed="rId3"/>
          <a:srcRect/>
          <a:stretch>
            <a:fillRect/>
          </a:stretch>
        </p:blipFill>
        <p:spPr bwMode="auto">
          <a:xfrm>
            <a:off x="5029200" y="2971800"/>
            <a:ext cx="3009900" cy="2209800"/>
          </a:xfrm>
          <a:prstGeom prst="rect">
            <a:avLst/>
          </a:prstGeom>
          <a:noFill/>
          <a:ln w="31750">
            <a:solidFill>
              <a:schemeClr val="tx1"/>
            </a:solidFill>
            <a:miter lim="800000"/>
            <a:headEnd/>
            <a:tailEnd/>
          </a:ln>
        </p:spPr>
      </p:pic>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71682">
                                            <p:txEl>
                                              <p:charRg st="4294967295" end="4294967295"/>
                                            </p:txEl>
                                          </p:spTgt>
                                        </p:tgtEl>
                                        <p:attrNameLst>
                                          <p:attrName>style.visibility</p:attrName>
                                        </p:attrNameLst>
                                      </p:cBhvr>
                                      <p:to>
                                        <p:strVal val="visible"/>
                                      </p:to>
                                    </p:set>
                                    <p:animEffect transition="in" filter="fade">
                                      <p:cBhvr>
                                        <p:cTn id="7" dur="250"/>
                                        <p:tgtEl>
                                          <p:spTgt spid="71682">
                                            <p:txEl>
                                              <p:charRg st="4294967295" end="4294967295"/>
                                            </p:txEl>
                                          </p:spTgt>
                                        </p:tgtEl>
                                      </p:cBhvr>
                                    </p:animEffect>
                                    <p:animScale>
                                      <p:cBhvr>
                                        <p:cTn id="8" dur="250" accel="100000"/>
                                        <p:tgtEl>
                                          <p:spTgt spid="71682">
                                            <p:txEl>
                                              <p:charRg st="4294967295" end="4294967295"/>
                                            </p:txEl>
                                          </p:spTgt>
                                        </p:tgtEl>
                                      </p:cBhvr>
                                      <p:from x="10000" y="10000"/>
                                      <p:to x="90000" y="90000"/>
                                    </p:animScale>
                                    <p:animScale>
                                      <p:cBhvr>
                                        <p:cTn id="9" dur="100" decel="100000">
                                          <p:stCondLst>
                                            <p:cond delay="250"/>
                                          </p:stCondLst>
                                        </p:cTn>
                                        <p:tgtEl>
                                          <p:spTgt spid="71682">
                                            <p:txEl>
                                              <p:charRg st="4294967295" end="4294967295"/>
                                            </p:txEl>
                                          </p:spTgt>
                                        </p:tgtEl>
                                      </p:cBhvr>
                                      <p:from x="90000" y="90000"/>
                                      <p:to x="85000" y="85000"/>
                                    </p:animScale>
                                    <p:animScale>
                                      <p:cBhvr>
                                        <p:cTn id="10" dur="648" accel="100000" fill="hold">
                                          <p:stCondLst>
                                            <p:cond delay="349"/>
                                          </p:stCondLst>
                                        </p:cTn>
                                        <p:tgtEl>
                                          <p:spTgt spid="71682">
                                            <p:txEl>
                                              <p:charRg st="4294967295" end="4294967295"/>
                                            </p:txEl>
                                          </p:spTgt>
                                        </p:tgtEl>
                                      </p:cBhvr>
                                      <p:from x="85000" y="85000"/>
                                      <p:to x="100000" y="100000"/>
                                    </p:animScale>
                                    <p:anim calcmode="lin" valueType="num">
                                      <p:cBhvr>
                                        <p:cTn id="11" dur="250" fill="hold"/>
                                        <p:tgtEl>
                                          <p:spTgt spid="71682">
                                            <p:txEl>
                                              <p:charRg st="4294967295" end="4294967295"/>
                                            </p:txEl>
                                          </p:spTgt>
                                        </p:tgtEl>
                                        <p:attrNameLst>
                                          <p:attrName>ppt_x</p:attrName>
                                        </p:attrNameLst>
                                      </p:cBhvr>
                                      <p:tavLst>
                                        <p:tav tm="0">
                                          <p:val>
                                            <p:strVal val="-#ppt_w"/>
                                          </p:val>
                                        </p:tav>
                                        <p:tav tm="100000">
                                          <p:val>
                                            <p:strVal val="#ppt_x"/>
                                          </p:val>
                                        </p:tav>
                                      </p:tavLst>
                                    </p:anim>
                                    <p:anim calcmode="lin" valueType="num">
                                      <p:cBhvr>
                                        <p:cTn id="12" dur="250" fill="hold"/>
                                        <p:tgtEl>
                                          <p:spTgt spid="71682">
                                            <p:txEl>
                                              <p:charRg st="4294967295" end="4294967295"/>
                                            </p:txEl>
                                          </p:spTgt>
                                        </p:tgtEl>
                                        <p:attrNameLst>
                                          <p:attrName>ppt_y</p:attrName>
                                        </p:attrNameLst>
                                      </p:cBhvr>
                                      <p:tavLst>
                                        <p:tav tm="0">
                                          <p:val>
                                            <p:strVal val="#ppt_y-.3"/>
                                          </p:val>
                                        </p:tav>
                                        <p:tav tm="100000">
                                          <p:val>
                                            <p:strVal val="#ppt_y"/>
                                          </p:val>
                                        </p:tav>
                                      </p:tavLst>
                                    </p:anim>
                                  </p:childTnLst>
                                </p:cTn>
                              </p:par>
                            </p:childTnLst>
                          </p:cTn>
                        </p:par>
                        <p:par>
                          <p:cTn id="13" fill="hold">
                            <p:stCondLst>
                              <p:cond delay="10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71684">
                                            <p:txEl>
                                              <p:pRg st="0" end="0"/>
                                            </p:txEl>
                                          </p:spTgt>
                                        </p:tgtEl>
                                        <p:attrNameLst>
                                          <p:attrName>style.visibility</p:attrName>
                                        </p:attrNameLst>
                                      </p:cBhvr>
                                      <p:to>
                                        <p:strVal val="visible"/>
                                      </p:to>
                                    </p:set>
                                    <p:anim calcmode="lin" valueType="num">
                                      <p:cBhvr>
                                        <p:cTn id="16" dur="500" fill="hold">
                                          <p:stCondLst>
                                            <p:cond delay="0"/>
                                          </p:stCondLst>
                                        </p:cTn>
                                        <p:tgtEl>
                                          <p:spTgt spid="7168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stCondLst>
                                            <p:cond delay="0"/>
                                          </p:stCondLst>
                                        </p:cTn>
                                        <p:tgtEl>
                                          <p:spTgt spid="71684">
                                            <p:txEl>
                                              <p:pRg st="0" end="0"/>
                                            </p:txEl>
                                          </p:spTgt>
                                        </p:tgtEl>
                                        <p:attrNameLst>
                                          <p:attrName>ppt_y</p:attrName>
                                        </p:attrNameLst>
                                      </p:cBhvr>
                                      <p:tavLst>
                                        <p:tav tm="0">
                                          <p:val>
                                            <p:strVal val="#ppt_y"/>
                                          </p:val>
                                        </p:tav>
                                        <p:tav tm="100000">
                                          <p:val>
                                            <p:strVal val="#ppt_y"/>
                                          </p:val>
                                        </p:tav>
                                      </p:tavLst>
                                    </p:anim>
                                    <p:anim calcmode="lin" valueType="num">
                                      <p:cBhvr>
                                        <p:cTn id="18" dur="500" fill="hold">
                                          <p:stCondLst>
                                            <p:cond delay="0"/>
                                          </p:stCondLst>
                                        </p:cTn>
                                        <p:tgtEl>
                                          <p:spTgt spid="7168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stCondLst>
                                            <p:cond delay="0"/>
                                          </p:stCondLst>
                                        </p:cTn>
                                        <p:tgtEl>
                                          <p:spTgt spid="7168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stCondLst>
                                            <p:cond delay="0"/>
                                          </p:stCondLst>
                                        </p:cTn>
                                        <p:tgtEl>
                                          <p:spTgt spid="7168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71697"/>
                                        </p:tgtEl>
                                        <p:attrNameLst>
                                          <p:attrName>style.visibility</p:attrName>
                                        </p:attrNameLst>
                                      </p:cBhvr>
                                      <p:to>
                                        <p:strVal val="visible"/>
                                      </p:to>
                                    </p:set>
                                    <p:anim calcmode="lin" valueType="num">
                                      <p:cBhvr additive="base">
                                        <p:cTn id="25" dur="500" fill="hold"/>
                                        <p:tgtEl>
                                          <p:spTgt spid="71697"/>
                                        </p:tgtEl>
                                        <p:attrNameLst>
                                          <p:attrName>ppt_x</p:attrName>
                                        </p:attrNameLst>
                                      </p:cBhvr>
                                      <p:tavLst>
                                        <p:tav tm="0">
                                          <p:val>
                                            <p:strVal val="0-#ppt_w/2"/>
                                          </p:val>
                                        </p:tav>
                                        <p:tav tm="100000">
                                          <p:val>
                                            <p:strVal val="#ppt_x"/>
                                          </p:val>
                                        </p:tav>
                                      </p:tavLst>
                                    </p:anim>
                                    <p:anim calcmode="lin" valueType="num">
                                      <p:cBhvr additive="base">
                                        <p:cTn id="26" dur="500" fill="hold"/>
                                        <p:tgtEl>
                                          <p:spTgt spid="7169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71698"/>
                                        </p:tgtEl>
                                        <p:attrNameLst>
                                          <p:attrName>style.visibility</p:attrName>
                                        </p:attrNameLst>
                                      </p:cBhvr>
                                      <p:to>
                                        <p:strVal val="visible"/>
                                      </p:to>
                                    </p:set>
                                    <p:anim calcmode="lin" valueType="num">
                                      <p:cBhvr additive="base">
                                        <p:cTn id="31" dur="500" fill="hold"/>
                                        <p:tgtEl>
                                          <p:spTgt spid="71698"/>
                                        </p:tgtEl>
                                        <p:attrNameLst>
                                          <p:attrName>ppt_x</p:attrName>
                                        </p:attrNameLst>
                                      </p:cBhvr>
                                      <p:tavLst>
                                        <p:tav tm="0">
                                          <p:val>
                                            <p:strVal val="0-#ppt_w/2"/>
                                          </p:val>
                                        </p:tav>
                                        <p:tav tm="100000">
                                          <p:val>
                                            <p:strVal val="#ppt_x"/>
                                          </p:val>
                                        </p:tav>
                                      </p:tavLst>
                                    </p:anim>
                                    <p:anim calcmode="lin" valueType="num">
                                      <p:cBhvr additive="base">
                                        <p:cTn id="32" dur="500" fill="hold"/>
                                        <p:tgtEl>
                                          <p:spTgt spid="716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84" grpId="0" build="allAtOnce"/>
    </p:bld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474</Words>
  <Application>Microsoft Office PowerPoint</Application>
  <PresentationFormat>On-screen Show (4:3)</PresentationFormat>
  <Paragraphs>81</Paragraphs>
  <Slides>13</Slides>
  <Notes>4</Notes>
  <HiddenSlides>0</HiddenSlides>
  <MMClips>1</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Paper</vt:lpstr>
      <vt:lpstr>Slide 1</vt:lpstr>
      <vt:lpstr>Tornado Facts</vt:lpstr>
      <vt:lpstr>Tornado Facts</vt:lpstr>
      <vt:lpstr>Tornado Strength</vt:lpstr>
      <vt:lpstr>States Where Most  Tornadoes Occur</vt:lpstr>
      <vt:lpstr>Satellite Image</vt:lpstr>
      <vt:lpstr>Photos of Oklahoma</vt:lpstr>
      <vt:lpstr>Since 1950:</vt:lpstr>
      <vt:lpstr>Tornado Forecasting</vt:lpstr>
      <vt:lpstr>Tornado Alley</vt:lpstr>
      <vt:lpstr>Tornado Photography</vt:lpstr>
      <vt:lpstr>Web Resources</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Rachel</dc:creator>
  <cp:lastModifiedBy>Rachel</cp:lastModifiedBy>
  <cp:revision>14</cp:revision>
  <dcterms:created xsi:type="dcterms:W3CDTF">2007-03-19T22:08:28Z</dcterms:created>
  <dcterms:modified xsi:type="dcterms:W3CDTF">2007-05-01T23:27:46Z</dcterms:modified>
</cp:coreProperties>
</file>